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6A8B"/>
    <a:srgbClr val="FFFFFF"/>
    <a:srgbClr val="10706F"/>
    <a:srgbClr val="1D91C0"/>
    <a:srgbClr val="225EA8"/>
    <a:srgbClr val="7FCDBB"/>
    <a:srgbClr val="EAEAF3"/>
    <a:srgbClr val="EDF8B1"/>
    <a:srgbClr val="106D7F"/>
    <a:srgbClr val="FF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88378" autoAdjust="0"/>
  </p:normalViewPr>
  <p:slideViewPr>
    <p:cSldViewPr snapToGrid="0" snapToObjects="1">
      <p:cViewPr varScale="1">
        <p:scale>
          <a:sx n="18" d="100"/>
          <a:sy n="18" d="100"/>
        </p:scale>
        <p:origin x="373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g>
</file>

<file path=ppt/media/image22.jpg>
</file>

<file path=ppt/media/image23.png>
</file>

<file path=ppt/media/image24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2C14CD-A6FF-4C67-BABA-62D958FBE35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818186-BEA6-43F3-B8B1-B74A5792C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465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818186-BEA6-43F3-B8B1-B74A5792C0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099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26" Type="http://schemas.openxmlformats.org/officeDocument/2006/relationships/image" Target="../media/image23.png"/><Relationship Id="rId3" Type="http://schemas.openxmlformats.org/officeDocument/2006/relationships/image" Target="../media/image1.png"/><Relationship Id="rId21" Type="http://schemas.openxmlformats.org/officeDocument/2006/relationships/image" Target="../media/image18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5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11" Type="http://schemas.openxmlformats.org/officeDocument/2006/relationships/image" Target="../media/image8.jpeg"/><Relationship Id="rId24" Type="http://schemas.openxmlformats.org/officeDocument/2006/relationships/image" Target="../media/image21.jpg"/><Relationship Id="rId5" Type="http://schemas.openxmlformats.org/officeDocument/2006/relationships/image" Target="../media/image3.png"/><Relationship Id="rId15" Type="http://schemas.openxmlformats.org/officeDocument/2006/relationships/image" Target="../media/image12.png"/><Relationship Id="rId23" Type="http://schemas.openxmlformats.org/officeDocument/2006/relationships/image" Target="../media/image20.png"/><Relationship Id="rId10" Type="http://schemas.microsoft.com/office/2007/relationships/hdphoto" Target="../media/hdphoto1.wdp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1.png"/><Relationship Id="rId22" Type="http://schemas.openxmlformats.org/officeDocument/2006/relationships/image" Target="../media/image19.jpeg"/><Relationship Id="rId27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A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04800" y="4325771"/>
            <a:ext cx="26768250" cy="314381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/>
              <a:t>Calculated the </a:t>
            </a:r>
            <a:r>
              <a:rPr lang="en-US" sz="4000" b="1"/>
              <a:t>normalized difference in sediment mass</a:t>
            </a:r>
            <a:r>
              <a:rPr lang="en-US" sz="4000"/>
              <a:t> between open and closed traps to isolate the contribution of </a:t>
            </a:r>
            <a:r>
              <a:rPr lang="en-US" sz="4000" b="1"/>
              <a:t>vertical hyporheic flux</a:t>
            </a:r>
            <a:r>
              <a:rPr lang="en-US" sz="4000"/>
              <a:t> to deposition.</a:t>
            </a:r>
            <a:endParaRPr lang="en-US" sz="18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CD07F9-B2FB-5A61-9199-E376EBAB984C}"/>
              </a:ext>
            </a:extLst>
          </p:cNvPr>
          <p:cNvSpPr>
            <a:spLocks/>
          </p:cNvSpPr>
          <p:nvPr/>
        </p:nvSpPr>
        <p:spPr>
          <a:xfrm>
            <a:off x="13304184" y="4650457"/>
            <a:ext cx="13401435" cy="26483529"/>
          </a:xfrm>
          <a:prstGeom prst="rect">
            <a:avLst/>
          </a:prstGeom>
          <a:solidFill>
            <a:srgbClr val="EAEA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b="1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sp>
        <p:nvSpPr>
          <p:cNvPr id="767" name="Rectangle 766">
            <a:extLst>
              <a:ext uri="{FF2B5EF4-FFF2-40B4-BE49-F238E27FC236}">
                <a16:creationId xmlns:a16="http://schemas.microsoft.com/office/drawing/2014/main" id="{107D9668-DDCF-8F9F-0532-81DCE5BAAE5D}"/>
              </a:ext>
            </a:extLst>
          </p:cNvPr>
          <p:cNvSpPr/>
          <p:nvPr/>
        </p:nvSpPr>
        <p:spPr>
          <a:xfrm>
            <a:off x="13552468" y="4903790"/>
            <a:ext cx="12885275" cy="65516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/>
          </p:cNvSpPr>
          <p:nvPr/>
        </p:nvSpPr>
        <p:spPr>
          <a:xfrm>
            <a:off x="652581" y="12323545"/>
            <a:ext cx="12207294" cy="23143643"/>
          </a:xfrm>
          <a:prstGeom prst="rect">
            <a:avLst/>
          </a:prstGeom>
          <a:solidFill>
            <a:srgbClr val="EAEA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  <a:endParaRPr lang="en-US" altLang="es-AR" sz="1800" dirty="0">
              <a:solidFill>
                <a:schemeClr val="tx1"/>
              </a:solidFill>
              <a:latin typeface="Assistant Medium"/>
              <a:cs typeface="Assistant Medium" pitchFamily="2" charset="0"/>
            </a:endParaRPr>
          </a:p>
        </p:txBody>
      </p:sp>
      <p:sp>
        <p:nvSpPr>
          <p:cNvPr id="668" name="Rectangle 667">
            <a:extLst>
              <a:ext uri="{FF2B5EF4-FFF2-40B4-BE49-F238E27FC236}">
                <a16:creationId xmlns:a16="http://schemas.microsoft.com/office/drawing/2014/main" id="{2C542AAC-FB25-3094-15EE-367A14856139}"/>
              </a:ext>
            </a:extLst>
          </p:cNvPr>
          <p:cNvSpPr/>
          <p:nvPr/>
        </p:nvSpPr>
        <p:spPr>
          <a:xfrm>
            <a:off x="1007967" y="28635324"/>
            <a:ext cx="4114317" cy="1792824"/>
          </a:xfrm>
          <a:prstGeom prst="rect">
            <a:avLst/>
          </a:prstGeom>
          <a:solidFill>
            <a:srgbClr val="10706F"/>
          </a:solidFill>
          <a:ln>
            <a:solidFill>
              <a:srgbClr val="106D7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09" y="257672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498190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2311489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10304939" y="2652779"/>
            <a:ext cx="7026905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en-US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1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University of Idaho, Boise, ID</a:t>
            </a:r>
          </a:p>
          <a:p>
            <a:pPr algn="ctr" eaLnBrk="1" hangingPunct="1"/>
            <a:r>
              <a:rPr lang="en-US" altLang="en-US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2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Utah State University, Logan, UT </a:t>
            </a:r>
          </a:p>
          <a:p>
            <a:pPr algn="ctr" eaLnBrk="1" hangingPunct="1"/>
            <a:r>
              <a:rPr lang="en-US" altLang="en-US" sz="24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3</a:t>
            </a:r>
            <a:r>
              <a:rPr lang="en-US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Los Alamos National Laboratory, Los Alamos, NM</a:t>
            </a:r>
          </a:p>
          <a:p>
            <a:pPr eaLnBrk="1" hangingPunct="1"/>
            <a:endParaRPr lang="en-US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lt"/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5896" y="350487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469074" y="311772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Environmental System Science 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1996776"/>
            <a:ext cx="190723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Nicole Hucke</a:t>
            </a:r>
            <a:r>
              <a:rPr kumimoji="0" lang="en-US" altLang="en-US" sz="32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1</a:t>
            </a:r>
            <a:r>
              <a:rPr kumimoji="0" lang="en-US" altLang="en-US" sz="32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*</a:t>
            </a:r>
            <a:r>
              <a:rPr kumimoji="0" lang="en-US" altLang="es-A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, </a:t>
            </a:r>
            <a:r>
              <a:rPr kumimoji="0" lang="en-US" altLang="es-AR" sz="3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Elowyn Yager</a:t>
            </a:r>
            <a:r>
              <a:rPr kumimoji="0" lang="en-US" altLang="en-US" sz="320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1</a:t>
            </a:r>
            <a:r>
              <a:rPr kumimoji="0" lang="en-US" altLang="es-AR" sz="3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,</a:t>
            </a:r>
            <a:r>
              <a:rPr kumimoji="0" lang="en-US" altLang="es-AR" sz="3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 </a:t>
            </a:r>
            <a:r>
              <a:rPr kumimoji="0" lang="en-US" altLang="es-A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Andrew Tranmer</a:t>
            </a:r>
            <a:r>
              <a:rPr kumimoji="0" lang="en-US" altLang="en-US" sz="32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1</a:t>
            </a:r>
            <a:r>
              <a:rPr kumimoji="0" lang="en-US" altLang="es-A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, Janice Brahney</a:t>
            </a:r>
            <a:r>
              <a:rPr kumimoji="0" lang="en-US" altLang="en-US" sz="32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2</a:t>
            </a:r>
            <a:r>
              <a:rPr kumimoji="0" lang="en-US" altLang="es-A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, Joel Rowland</a:t>
            </a:r>
            <a:r>
              <a:rPr kumimoji="0" lang="en-US" altLang="en-US" sz="32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3</a:t>
            </a:r>
            <a:endParaRPr lang="en-US" sz="3200" dirty="0">
              <a:latin typeface="Assistant Medium" pitchFamily="2" charset="-79"/>
              <a:cs typeface="Assistant Medium" pitchFamily="2" charset="-79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/>
          </p:cNvSpPr>
          <p:nvPr/>
        </p:nvSpPr>
        <p:spPr>
          <a:xfrm>
            <a:off x="994257" y="4412615"/>
            <a:ext cx="5549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highlight>
                  <a:srgbClr val="7FCDBB"/>
                </a:highlight>
                <a:latin typeface="Assistant Medium" pitchFamily="2" charset="-79"/>
                <a:cs typeface="Assistant Medium" pitchFamily="2" charset="-79"/>
              </a:rPr>
              <a:t>Background and Motivation</a:t>
            </a: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/>
          </p:cNvSpPr>
          <p:nvPr/>
        </p:nvSpPr>
        <p:spPr bwMode="auto">
          <a:xfrm>
            <a:off x="6719397" y="14859970"/>
            <a:ext cx="5672145" cy="954437"/>
          </a:xfrm>
          <a:prstGeom prst="rect">
            <a:avLst/>
          </a:prstGeom>
          <a:solidFill>
            <a:srgbClr val="10706F"/>
          </a:solidFill>
          <a:ln w="9525">
            <a:solidFill>
              <a:srgbClr val="10706F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700" dirty="0">
                <a:solidFill>
                  <a:schemeClr val="bg1"/>
                </a:solidFill>
                <a:latin typeface="Assistant Medium" pitchFamily="2" charset="-79"/>
                <a:cs typeface="Assistant Medium" pitchFamily="2" charset="-79"/>
              </a:rPr>
              <a:t>Study Site: </a:t>
            </a:r>
            <a:r>
              <a:rPr lang="en-US" altLang="es-AR" sz="2700" dirty="0">
                <a:solidFill>
                  <a:schemeClr val="bg1"/>
                </a:solidFill>
                <a:latin typeface="Assistant Medium" pitchFamily="2" charset="-79"/>
                <a:cs typeface="Assistant Medium" pitchFamily="2" charset="-79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700" dirty="0">
                <a:solidFill>
                  <a:schemeClr val="bg1"/>
                </a:solidFill>
                <a:latin typeface="Assistant Medium" pitchFamily="2" charset="-79"/>
                <a:cs typeface="Assistant Medium" pitchFamily="2" charset="-79"/>
              </a:rPr>
              <a:t>Valles Caldera National Preserve, NM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9217" t="29240" r="417" b="13811"/>
          <a:stretch/>
        </p:blipFill>
        <p:spPr>
          <a:xfrm>
            <a:off x="8668233" y="24932848"/>
            <a:ext cx="3788385" cy="357948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42FD714-1351-8A20-4D24-5ED5FF3950F3}"/>
              </a:ext>
            </a:extLst>
          </p:cNvPr>
          <p:cNvSpPr txBox="1">
            <a:spLocks/>
          </p:cNvSpPr>
          <p:nvPr/>
        </p:nvSpPr>
        <p:spPr>
          <a:xfrm>
            <a:off x="982005" y="11915814"/>
            <a:ext cx="28103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highlight>
                  <a:srgbClr val="7FCDBB"/>
                </a:highlight>
                <a:latin typeface="Assistant Medium" pitchFamily="2" charset="-79"/>
                <a:cs typeface="Assistant Medium" pitchFamily="2" charset="-79"/>
              </a:rPr>
              <a:t>Methods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41EA4D-3B47-530B-1560-16ECA82BDEE5}"/>
              </a:ext>
            </a:extLst>
          </p:cNvPr>
          <p:cNvSpPr txBox="1"/>
          <p:nvPr/>
        </p:nvSpPr>
        <p:spPr>
          <a:xfrm>
            <a:off x="13520529" y="4412614"/>
            <a:ext cx="1607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highlight>
                  <a:srgbClr val="7FCDBB"/>
                </a:highlight>
                <a:latin typeface="Assistant Medium"/>
              </a:rPr>
              <a:t>Results</a:t>
            </a:r>
          </a:p>
        </p:txBody>
      </p:sp>
      <p:sp>
        <p:nvSpPr>
          <p:cNvPr id="10" name="Text Box 4">
            <a:extLst>
              <a:ext uri="{FF2B5EF4-FFF2-40B4-BE49-F238E27FC236}">
                <a16:creationId xmlns:a16="http://schemas.microsoft.com/office/drawing/2014/main" id="{8D216A78-8EEF-5DA4-5C87-1D8251A2AAA2}"/>
              </a:ext>
            </a:extLst>
          </p:cNvPr>
          <p:cNvSpPr txBox="1">
            <a:spLocks/>
          </p:cNvSpPr>
          <p:nvPr/>
        </p:nvSpPr>
        <p:spPr bwMode="auto">
          <a:xfrm>
            <a:off x="5124450" y="533599"/>
            <a:ext cx="17792700" cy="1530904"/>
          </a:xfrm>
          <a:prstGeom prst="rect">
            <a:avLst/>
          </a:prstGeom>
          <a:noFill/>
          <a:ln>
            <a:noFill/>
          </a:ln>
        </p:spPr>
        <p:txBody>
          <a:bodyPr wrap="square" lIns="415457" tIns="207726" rIns="415457" bIns="207726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169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147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12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80536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80536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80536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805363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05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fontAlgn="auto" hangingPunct="1">
              <a:lnSpc>
                <a:spcPct val="7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altLang="en-US" sz="5000" dirty="0">
                <a:latin typeface="Assistant Medium" pitchFamily="2" charset="-79"/>
                <a:ea typeface="Yu Gothic UI Semibold" panose="020B0700000000000000" pitchFamily="34" charset="-128"/>
                <a:cs typeface="Assistant Medium" pitchFamily="2" charset="-79"/>
              </a:rPr>
              <a:t>Flux-Driven Deposition: The Influence of Vertical Hyporheic Flux Direction and Magnitude on Fine Particle Deposition</a:t>
            </a:r>
          </a:p>
        </p:txBody>
      </p:sp>
      <p:pic>
        <p:nvPicPr>
          <p:cNvPr id="176" name="Picture 175" descr="A stream with water running through it&#10;&#10;Description automatically generated">
            <a:extLst>
              <a:ext uri="{FF2B5EF4-FFF2-40B4-BE49-F238E27FC236}">
                <a16:creationId xmlns:a16="http://schemas.microsoft.com/office/drawing/2014/main" id="{F5C2DF59-61FD-7A64-2E48-5E9FE89345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16" b="-587"/>
          <a:stretch/>
        </p:blipFill>
        <p:spPr>
          <a:xfrm>
            <a:off x="3670830" y="12618861"/>
            <a:ext cx="2662882" cy="3593268"/>
          </a:xfrm>
          <a:prstGeom prst="rect">
            <a:avLst/>
          </a:prstGeom>
        </p:spPr>
      </p:pic>
      <p:pic>
        <p:nvPicPr>
          <p:cNvPr id="195" name="Picture 194">
            <a:extLst>
              <a:ext uri="{FF2B5EF4-FFF2-40B4-BE49-F238E27FC236}">
                <a16:creationId xmlns:a16="http://schemas.microsoft.com/office/drawing/2014/main" id="{9A8EAA29-32A7-93F9-ED8B-58AD0DDF474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4000" contrast="31000"/>
                    </a14:imgEffect>
                  </a14:imgLayer>
                </a14:imgProps>
              </a:ext>
            </a:extLst>
          </a:blip>
          <a:srcRect l="7582" t="16060" r="8977" b="3678"/>
          <a:stretch/>
        </p:blipFill>
        <p:spPr>
          <a:xfrm>
            <a:off x="1007967" y="12644437"/>
            <a:ext cx="2760323" cy="3540172"/>
          </a:xfrm>
          <a:prstGeom prst="rect">
            <a:avLst/>
          </a:prstGeom>
        </p:spPr>
      </p:pic>
      <p:sp>
        <p:nvSpPr>
          <p:cNvPr id="213" name="TextBox 212">
            <a:extLst>
              <a:ext uri="{FF2B5EF4-FFF2-40B4-BE49-F238E27FC236}">
                <a16:creationId xmlns:a16="http://schemas.microsoft.com/office/drawing/2014/main" id="{3A7B3EFD-C2BB-F2FC-56DA-6D9B5089D79A}"/>
              </a:ext>
            </a:extLst>
          </p:cNvPr>
          <p:cNvSpPr txBox="1"/>
          <p:nvPr/>
        </p:nvSpPr>
        <p:spPr>
          <a:xfrm>
            <a:off x="6827745" y="15703850"/>
            <a:ext cx="5276609" cy="5888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2400" dirty="0">
                <a:latin typeface="Assistant Medium" pitchFamily="2" charset="-79"/>
                <a:cs typeface="Assistant Medium" pitchFamily="2" charset="-79"/>
              </a:rPr>
              <a:t>Channel slope: 8-10% and width: 1 m</a:t>
            </a:r>
          </a:p>
        </p:txBody>
      </p:sp>
      <p:sp>
        <p:nvSpPr>
          <p:cNvPr id="659" name="Text Placeholder 5">
            <a:extLst>
              <a:ext uri="{FF2B5EF4-FFF2-40B4-BE49-F238E27FC236}">
                <a16:creationId xmlns:a16="http://schemas.microsoft.com/office/drawing/2014/main" id="{34AC3162-1BB2-3408-0AF0-3823090F1D2A}"/>
              </a:ext>
            </a:extLst>
          </p:cNvPr>
          <p:cNvSpPr txBox="1">
            <a:spLocks/>
          </p:cNvSpPr>
          <p:nvPr/>
        </p:nvSpPr>
        <p:spPr>
          <a:xfrm>
            <a:off x="892808" y="16381354"/>
            <a:ext cx="8422311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1. </a:t>
            </a:r>
            <a:r>
              <a:rPr lang="en-US" sz="3200" b="0" u="sng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Measuring Vertical Hyporheic Flux</a:t>
            </a: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:</a:t>
            </a:r>
            <a:endParaRPr lang="en-US" sz="2800" dirty="0">
              <a:solidFill>
                <a:schemeClr val="tx1"/>
              </a:solidFill>
              <a:latin typeface="Assistant Medium" pitchFamily="2" charset="-79"/>
              <a:cs typeface="Assistant Medium" pitchFamily="2" charset="-79"/>
            </a:endParaRPr>
          </a:p>
        </p:txBody>
      </p:sp>
      <p:sp>
        <p:nvSpPr>
          <p:cNvPr id="665" name="TextBox 664">
            <a:extLst>
              <a:ext uri="{FF2B5EF4-FFF2-40B4-BE49-F238E27FC236}">
                <a16:creationId xmlns:a16="http://schemas.microsoft.com/office/drawing/2014/main" id="{858CE6E5-1EFE-D885-0DD6-3F02DB68618D}"/>
              </a:ext>
            </a:extLst>
          </p:cNvPr>
          <p:cNvSpPr txBox="1"/>
          <p:nvPr/>
        </p:nvSpPr>
        <p:spPr>
          <a:xfrm>
            <a:off x="762428" y="18253930"/>
            <a:ext cx="592506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i="0" dirty="0">
                <a:solidFill>
                  <a:srgbClr val="1C1D1E"/>
                </a:solidFill>
                <a:effectLst/>
                <a:latin typeface="Assistant Medium" pitchFamily="2" charset="-79"/>
                <a:cs typeface="Assistant Medium" pitchFamily="2" charset="-79"/>
              </a:rPr>
              <a:t>iFLOW </a:t>
            </a:r>
            <a:r>
              <a:rPr lang="en-US" sz="2800" i="0" dirty="0">
                <a:solidFill>
                  <a:srgbClr val="225EA8"/>
                </a:solidFill>
                <a:effectLst/>
                <a:latin typeface="Assistant Medium" pitchFamily="2" charset="-79"/>
                <a:cs typeface="Assistant Medium" pitchFamily="2" charset="-79"/>
              </a:rPr>
              <a:t>(Bertagnoli, et al., 2024) </a:t>
            </a:r>
            <a:r>
              <a:rPr lang="en-US" sz="2800" i="0" dirty="0">
                <a:solidFill>
                  <a:srgbClr val="1C1D1E"/>
                </a:solidFill>
                <a:effectLst/>
                <a:latin typeface="Assistant Medium" pitchFamily="2" charset="-79"/>
                <a:cs typeface="Assistant Medium" pitchFamily="2" charset="-79"/>
              </a:rPr>
              <a:t>to calculate advective flux using temperature record of the probes</a:t>
            </a:r>
            <a:r>
              <a:rPr lang="en-US" sz="2800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, focusing on the </a:t>
            </a:r>
            <a:r>
              <a:rPr lang="en-US" sz="2800" b="1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top 30 cm</a:t>
            </a:r>
            <a:r>
              <a:rPr lang="en-US" sz="2800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.</a:t>
            </a:r>
            <a:endParaRPr lang="en-US" sz="2800" i="0" dirty="0">
              <a:solidFill>
                <a:srgbClr val="1C1D1E"/>
              </a:solidFill>
              <a:effectLst/>
              <a:latin typeface="Assistant Medium" pitchFamily="2" charset="-79"/>
              <a:cs typeface="Assistant Medium" pitchFamily="2" charset="-79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Lastly, we calculated </a:t>
            </a:r>
            <a:r>
              <a:rPr lang="en-US" sz="2800" b="1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seasonal average flux </a:t>
            </a:r>
            <a:r>
              <a:rPr lang="en-US" sz="2800" dirty="0">
                <a:solidFill>
                  <a:srgbClr val="1C1D1E"/>
                </a:solidFill>
                <a:latin typeface="Assistant Medium" pitchFamily="2" charset="-79"/>
                <a:cs typeface="Assistant Medium" pitchFamily="2" charset="-79"/>
              </a:rPr>
              <a:t>magnitude during active sediment transport to represent VHF at each probe.</a:t>
            </a:r>
            <a:endParaRPr lang="en-US" sz="2800" i="0" dirty="0">
              <a:solidFill>
                <a:srgbClr val="1C1D1E"/>
              </a:solidFill>
              <a:effectLst/>
              <a:latin typeface="Assistant Medium" pitchFamily="2" charset="-79"/>
              <a:cs typeface="Assistant Medium" pitchFamily="2" charset="-79"/>
            </a:endParaRPr>
          </a:p>
        </p:txBody>
      </p:sp>
      <p:grpSp>
        <p:nvGrpSpPr>
          <p:cNvPr id="669" name="Group 668">
            <a:extLst>
              <a:ext uri="{FF2B5EF4-FFF2-40B4-BE49-F238E27FC236}">
                <a16:creationId xmlns:a16="http://schemas.microsoft.com/office/drawing/2014/main" id="{956F43BA-F0BD-AE73-FAF5-1890F838CE82}"/>
              </a:ext>
            </a:extLst>
          </p:cNvPr>
          <p:cNvGrpSpPr/>
          <p:nvPr/>
        </p:nvGrpSpPr>
        <p:grpSpPr>
          <a:xfrm>
            <a:off x="1007967" y="24933124"/>
            <a:ext cx="3844339" cy="3579480"/>
            <a:chOff x="8804324" y="8780582"/>
            <a:chExt cx="4192707" cy="3892285"/>
          </a:xfrm>
        </p:grpSpPr>
        <p:pic>
          <p:nvPicPr>
            <p:cNvPr id="670" name="Picture 669">
              <a:extLst>
                <a:ext uri="{FF2B5EF4-FFF2-40B4-BE49-F238E27FC236}">
                  <a16:creationId xmlns:a16="http://schemas.microsoft.com/office/drawing/2014/main" id="{E962622A-F51B-4C37-C0DB-AF2D7BCF7B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50417"/>
            <a:stretch/>
          </p:blipFill>
          <p:spPr bwMode="auto">
            <a:xfrm>
              <a:off x="8804324" y="8780582"/>
              <a:ext cx="4192707" cy="389228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1" name="TextBox 670">
              <a:extLst>
                <a:ext uri="{FF2B5EF4-FFF2-40B4-BE49-F238E27FC236}">
                  <a16:creationId xmlns:a16="http://schemas.microsoft.com/office/drawing/2014/main" id="{63DFC932-5B79-212B-4B70-32FC8D0BBDCF}"/>
                </a:ext>
              </a:extLst>
            </p:cNvPr>
            <p:cNvSpPr txBox="1"/>
            <p:nvPr/>
          </p:nvSpPr>
          <p:spPr>
            <a:xfrm>
              <a:off x="9881152" y="10325851"/>
              <a:ext cx="1796602" cy="3514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E3DADB"/>
                  </a:solidFill>
                  <a:highlight>
                    <a:srgbClr val="241B1C"/>
                  </a:highlight>
                  <a:latin typeface="Aptos" panose="020B0004020202020204" pitchFamily="34" charset="0"/>
                </a:rPr>
                <a:t>   </a:t>
              </a:r>
              <a:r>
                <a:rPr lang="en-US" sz="1500" dirty="0">
                  <a:solidFill>
                    <a:srgbClr val="E3DADB"/>
                  </a:solidFill>
                  <a:highlight>
                    <a:srgbClr val="241B1C"/>
                  </a:highlight>
                  <a:latin typeface="Aptos" panose="020B0004020202020204" pitchFamily="34" charset="0"/>
                </a:rPr>
                <a:t>Hyporheic</a:t>
              </a:r>
              <a:r>
                <a:rPr lang="en-US" sz="1500" dirty="0">
                  <a:solidFill>
                    <a:srgbClr val="241B1C"/>
                  </a:solidFill>
                  <a:highlight>
                    <a:srgbClr val="241B1C"/>
                  </a:highlight>
                  <a:latin typeface="Aptos" panose="020B0004020202020204" pitchFamily="34" charset="0"/>
                </a:rPr>
                <a:t>…</a:t>
              </a:r>
              <a:r>
                <a:rPr lang="en-US" sz="1200" dirty="0">
                  <a:solidFill>
                    <a:srgbClr val="E3DADB"/>
                  </a:solidFill>
                  <a:highlight>
                    <a:srgbClr val="241B1C"/>
                  </a:highlight>
                  <a:latin typeface="Aptos" panose="020B0004020202020204" pitchFamily="34" charset="0"/>
                </a:rPr>
                <a:t>      </a:t>
              </a:r>
              <a:endParaRPr lang="en-US" sz="1200" dirty="0">
                <a:solidFill>
                  <a:srgbClr val="E3DADB"/>
                </a:solidFill>
                <a:highlight>
                  <a:srgbClr val="241B1C"/>
                </a:highlight>
              </a:endParaRPr>
            </a:p>
          </p:txBody>
        </p:sp>
      </p:grpSp>
      <p:pic>
        <p:nvPicPr>
          <p:cNvPr id="672" name="Picture 671">
            <a:extLst>
              <a:ext uri="{FF2B5EF4-FFF2-40B4-BE49-F238E27FC236}">
                <a16:creationId xmlns:a16="http://schemas.microsoft.com/office/drawing/2014/main" id="{19C2AD15-94C0-4895-34D3-23D6AEBDBF8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50417"/>
          <a:stretch/>
        </p:blipFill>
        <p:spPr bwMode="auto">
          <a:xfrm>
            <a:off x="4805162" y="24926335"/>
            <a:ext cx="3863072" cy="358626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TextBox 120">
            <a:extLst>
              <a:ext uri="{FF2B5EF4-FFF2-40B4-BE49-F238E27FC236}">
                <a16:creationId xmlns:a16="http://schemas.microsoft.com/office/drawing/2014/main" id="{E7190A7F-2C4E-9B44-034C-2F94D7ED6BA3}"/>
              </a:ext>
            </a:extLst>
          </p:cNvPr>
          <p:cNvSpPr txBox="1"/>
          <p:nvPr/>
        </p:nvSpPr>
        <p:spPr>
          <a:xfrm>
            <a:off x="13438113" y="31332573"/>
            <a:ext cx="63339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highlight>
                  <a:srgbClr val="7FCDBB"/>
                </a:highlight>
                <a:latin typeface="Assistant Medium"/>
              </a:rPr>
              <a:t>Main Findings and Conclusions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4F5AEA8-B6FE-3701-D274-DAD2582505F6}"/>
              </a:ext>
            </a:extLst>
          </p:cNvPr>
          <p:cNvSpPr txBox="1"/>
          <p:nvPr/>
        </p:nvSpPr>
        <p:spPr>
          <a:xfrm>
            <a:off x="4002821" y="35852497"/>
            <a:ext cx="1907231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-79"/>
                <a:cs typeface="Assistant Medium" pitchFamily="2" charset="-79"/>
              </a:rPr>
              <a:t>Student Award Poster</a:t>
            </a:r>
            <a:endParaRPr lang="en-US" sz="3200" dirty="0">
              <a:latin typeface="Assistant Medium" pitchFamily="2" charset="-79"/>
              <a:cs typeface="Assistant Medium" pitchFamily="2" charset="-79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E9E4A6D-83E1-0156-0990-F8D62687D84D}"/>
              </a:ext>
            </a:extLst>
          </p:cNvPr>
          <p:cNvSpPr txBox="1">
            <a:spLocks/>
          </p:cNvSpPr>
          <p:nvPr/>
        </p:nvSpPr>
        <p:spPr>
          <a:xfrm>
            <a:off x="676182" y="5098201"/>
            <a:ext cx="723674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Hyporheic flow - the movement of water through subsurface fluvial sediments - is vital for aquatic ecosystems by supporting nutrient cycling and solute transport.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Fine sediment (sand, silt and clay) deposit onto the riverbed after high flow events due to gravitational settling and turbulence.</a:t>
            </a:r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7627E15E-F93E-C612-C280-3437964801C1}"/>
              </a:ext>
            </a:extLst>
          </p:cNvPr>
          <p:cNvPicPr>
            <a:picLocks noChangeAspect="1"/>
          </p:cNvPicPr>
          <p:nvPr/>
        </p:nvPicPr>
        <p:blipFill>
          <a:blip r:embed="rId12"/>
          <a:srcRect t="18822" b="6413"/>
          <a:stretch/>
        </p:blipFill>
        <p:spPr>
          <a:xfrm>
            <a:off x="7973962" y="4775035"/>
            <a:ext cx="4361778" cy="3284129"/>
          </a:xfrm>
          <a:prstGeom prst="rect">
            <a:avLst/>
          </a:prstGeom>
        </p:spPr>
      </p:pic>
      <p:sp>
        <p:nvSpPr>
          <p:cNvPr id="132" name="TextBox 131">
            <a:extLst>
              <a:ext uri="{FF2B5EF4-FFF2-40B4-BE49-F238E27FC236}">
                <a16:creationId xmlns:a16="http://schemas.microsoft.com/office/drawing/2014/main" id="{24F28636-D46B-DADD-CDBF-5A52E31DB534}"/>
              </a:ext>
            </a:extLst>
          </p:cNvPr>
          <p:cNvSpPr txBox="1">
            <a:spLocks/>
          </p:cNvSpPr>
          <p:nvPr/>
        </p:nvSpPr>
        <p:spPr>
          <a:xfrm>
            <a:off x="676181" y="8160608"/>
            <a:ext cx="120350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Deposition can also be influenced by vertical hyporheic flux (VHF) but has mostly been studied for silt in clay and in sand-bedded channels and less is known about how VHF influences sand in steep, coarse mountain streams. </a:t>
            </a:r>
          </a:p>
        </p:txBody>
      </p:sp>
      <p:sp>
        <p:nvSpPr>
          <p:cNvPr id="147" name="Subtitle 2">
            <a:extLst>
              <a:ext uri="{FF2B5EF4-FFF2-40B4-BE49-F238E27FC236}">
                <a16:creationId xmlns:a16="http://schemas.microsoft.com/office/drawing/2014/main" id="{9B1D5BCA-D59B-9CEF-907C-BAB889F5E9AC}"/>
              </a:ext>
            </a:extLst>
          </p:cNvPr>
          <p:cNvSpPr txBox="1">
            <a:spLocks/>
          </p:cNvSpPr>
          <p:nvPr/>
        </p:nvSpPr>
        <p:spPr bwMode="auto">
          <a:xfrm>
            <a:off x="1146011" y="9534493"/>
            <a:ext cx="3692585" cy="464546"/>
          </a:xfrm>
          <a:prstGeom prst="rect">
            <a:avLst/>
          </a:prstGeom>
          <a:solidFill>
            <a:srgbClr val="10706F"/>
          </a:solidFill>
          <a:ln w="9525">
            <a:solidFill>
              <a:srgbClr val="10706F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es-AR" sz="2800" dirty="0">
                <a:solidFill>
                  <a:schemeClr val="bg1"/>
                </a:solidFill>
                <a:latin typeface="Assistant Medium" pitchFamily="2" charset="-79"/>
                <a:cs typeface="Assistant Medium" pitchFamily="2" charset="-79"/>
              </a:rPr>
              <a:t>Research Questions:</a:t>
            </a:r>
          </a:p>
        </p:txBody>
      </p:sp>
      <p:sp>
        <p:nvSpPr>
          <p:cNvPr id="650" name="TextBox 649">
            <a:extLst>
              <a:ext uri="{FF2B5EF4-FFF2-40B4-BE49-F238E27FC236}">
                <a16:creationId xmlns:a16="http://schemas.microsoft.com/office/drawing/2014/main" id="{14902388-1895-92F4-E03A-731C3B0FF38A}"/>
              </a:ext>
            </a:extLst>
          </p:cNvPr>
          <p:cNvSpPr txBox="1">
            <a:spLocks/>
          </p:cNvSpPr>
          <p:nvPr/>
        </p:nvSpPr>
        <p:spPr>
          <a:xfrm>
            <a:off x="676180" y="10038377"/>
            <a:ext cx="12035077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What role does vertical hyporheic flux play in fine sediment deposition compared to other processes?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How do downwelling and upwelling fluxes influence the transport and storage of different grain sizes in mountain streams?</a:t>
            </a:r>
          </a:p>
        </p:txBody>
      </p:sp>
      <p:sp>
        <p:nvSpPr>
          <p:cNvPr id="651" name="TextBox 650">
            <a:extLst>
              <a:ext uri="{FF2B5EF4-FFF2-40B4-BE49-F238E27FC236}">
                <a16:creationId xmlns:a16="http://schemas.microsoft.com/office/drawing/2014/main" id="{19E98B89-813D-22C9-12B6-F3137B96C72E}"/>
              </a:ext>
            </a:extLst>
          </p:cNvPr>
          <p:cNvSpPr txBox="1">
            <a:spLocks/>
          </p:cNvSpPr>
          <p:nvPr/>
        </p:nvSpPr>
        <p:spPr>
          <a:xfrm>
            <a:off x="6431153" y="12587674"/>
            <a:ext cx="629381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Field campaigns during 2023 spring snowmelt high flows and summer monsoon storms were conducted to capture sediment transport, deposition, and local hyporheic fluxes. </a:t>
            </a:r>
          </a:p>
        </p:txBody>
      </p:sp>
      <p:sp>
        <p:nvSpPr>
          <p:cNvPr id="652" name="TextBox 651">
            <a:extLst>
              <a:ext uri="{FF2B5EF4-FFF2-40B4-BE49-F238E27FC236}">
                <a16:creationId xmlns:a16="http://schemas.microsoft.com/office/drawing/2014/main" id="{CBF36DEE-B20B-E97D-94B6-2617E95B3D39}"/>
              </a:ext>
            </a:extLst>
          </p:cNvPr>
          <p:cNvSpPr txBox="1">
            <a:spLocks/>
          </p:cNvSpPr>
          <p:nvPr/>
        </p:nvSpPr>
        <p:spPr>
          <a:xfrm>
            <a:off x="761322" y="16925656"/>
            <a:ext cx="1203507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Installed seven temperature-based flux probes along the channel to record data every 15 minutes. Probes measure temperature at multiple depths to estimate vertical exchange between surface water and the riverbed.</a:t>
            </a:r>
          </a:p>
        </p:txBody>
      </p:sp>
      <p:pic>
        <p:nvPicPr>
          <p:cNvPr id="654" name="Picture 653">
            <a:extLst>
              <a:ext uri="{FF2B5EF4-FFF2-40B4-BE49-F238E27FC236}">
                <a16:creationId xmlns:a16="http://schemas.microsoft.com/office/drawing/2014/main" id="{F7A0160D-8A2F-D8BD-0DBF-538643CF10F3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27312"/>
          <a:stretch/>
        </p:blipFill>
        <p:spPr>
          <a:xfrm>
            <a:off x="8504547" y="18408662"/>
            <a:ext cx="3443077" cy="3368566"/>
          </a:xfrm>
          <a:prstGeom prst="rect">
            <a:avLst/>
          </a:prstGeom>
        </p:spPr>
      </p:pic>
      <p:pic>
        <p:nvPicPr>
          <p:cNvPr id="673" name="Picture 672" descr="A diagram of a temperature&#10;&#10;Description automatically generated with medium confidence">
            <a:extLst>
              <a:ext uri="{FF2B5EF4-FFF2-40B4-BE49-F238E27FC236}">
                <a16:creationId xmlns:a16="http://schemas.microsoft.com/office/drawing/2014/main" id="{97BED0F2-1223-7C45-EB31-F611F82C5A1D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6" t="3508" r="72783" b="1278"/>
          <a:stretch/>
        </p:blipFill>
        <p:spPr>
          <a:xfrm>
            <a:off x="6952795" y="18408662"/>
            <a:ext cx="1551751" cy="3368566"/>
          </a:xfrm>
          <a:prstGeom prst="rect">
            <a:avLst/>
          </a:prstGeom>
        </p:spPr>
      </p:pic>
      <p:sp>
        <p:nvSpPr>
          <p:cNvPr id="660" name="Oval 659">
            <a:extLst>
              <a:ext uri="{FF2B5EF4-FFF2-40B4-BE49-F238E27FC236}">
                <a16:creationId xmlns:a16="http://schemas.microsoft.com/office/drawing/2014/main" id="{0FE7C433-C2FE-05B0-7CBC-6D4EC9605F42}"/>
              </a:ext>
            </a:extLst>
          </p:cNvPr>
          <p:cNvSpPr/>
          <p:nvPr/>
        </p:nvSpPr>
        <p:spPr>
          <a:xfrm>
            <a:off x="10243901" y="19764664"/>
            <a:ext cx="835096" cy="865444"/>
          </a:xfrm>
          <a:prstGeom prst="ellipse">
            <a:avLst/>
          </a:prstGeom>
          <a:noFill/>
          <a:ln w="57150">
            <a:solidFill>
              <a:srgbClr val="EDF8B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Text Placeholder 5">
            <a:extLst>
              <a:ext uri="{FF2B5EF4-FFF2-40B4-BE49-F238E27FC236}">
                <a16:creationId xmlns:a16="http://schemas.microsoft.com/office/drawing/2014/main" id="{20061E22-BBD7-C2ED-3B7B-CB68F5A565C5}"/>
              </a:ext>
            </a:extLst>
          </p:cNvPr>
          <p:cNvSpPr txBox="1">
            <a:spLocks/>
          </p:cNvSpPr>
          <p:nvPr/>
        </p:nvSpPr>
        <p:spPr>
          <a:xfrm>
            <a:off x="919021" y="21996258"/>
            <a:ext cx="6257490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2. </a:t>
            </a:r>
            <a:r>
              <a:rPr lang="en-US" sz="3200" b="0" u="sng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Measuring Sediment Deposition</a:t>
            </a: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:</a:t>
            </a:r>
            <a:endParaRPr lang="en-US" sz="2800" dirty="0">
              <a:solidFill>
                <a:schemeClr val="tx1"/>
              </a:solidFill>
              <a:latin typeface="Assistant Medium" pitchFamily="2" charset="-79"/>
              <a:cs typeface="Assistant Medium" pitchFamily="2" charset="-79"/>
            </a:endParaRPr>
          </a:p>
        </p:txBody>
      </p:sp>
      <p:sp>
        <p:nvSpPr>
          <p:cNvPr id="663" name="TextBox 662">
            <a:extLst>
              <a:ext uri="{FF2B5EF4-FFF2-40B4-BE49-F238E27FC236}">
                <a16:creationId xmlns:a16="http://schemas.microsoft.com/office/drawing/2014/main" id="{030A924D-59E6-D17C-C52A-BBDA4009D987}"/>
              </a:ext>
            </a:extLst>
          </p:cNvPr>
          <p:cNvSpPr txBox="1">
            <a:spLocks/>
          </p:cNvSpPr>
          <p:nvPr/>
        </p:nvSpPr>
        <p:spPr>
          <a:xfrm>
            <a:off x="761322" y="22520298"/>
            <a:ext cx="1203507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Deployed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paired sediment traps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(open-bottom and closed-bottom) at each flux probe location. Open-bottom traps allowed hyporheic exchange; closed-bottom traps blocked it to isolate deposition from other processes.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Traps collected sediment in fine-mesh bags and coarse gravel matrix over the full season, representing the seasonal average deposition at each site. </a:t>
            </a:r>
          </a:p>
        </p:txBody>
      </p:sp>
      <p:sp>
        <p:nvSpPr>
          <p:cNvPr id="664" name="TextBox 663">
            <a:extLst>
              <a:ext uri="{FF2B5EF4-FFF2-40B4-BE49-F238E27FC236}">
                <a16:creationId xmlns:a16="http://schemas.microsoft.com/office/drawing/2014/main" id="{82B0926E-39E9-B231-1070-092CC447132F}"/>
              </a:ext>
            </a:extLst>
          </p:cNvPr>
          <p:cNvSpPr txBox="1">
            <a:spLocks/>
          </p:cNvSpPr>
          <p:nvPr/>
        </p:nvSpPr>
        <p:spPr>
          <a:xfrm>
            <a:off x="5248741" y="28590190"/>
            <a:ext cx="72078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Calculated the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normalized difference in sediment mass (</a:t>
            </a:r>
            <a:r>
              <a:rPr lang="el-GR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Δ</a:t>
            </a: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sed*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) 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between open and closed traps to isolate the contribution of vertical hyporheic flux to deposition.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66" name="TextBox 665">
                <a:extLst>
                  <a:ext uri="{FF2B5EF4-FFF2-40B4-BE49-F238E27FC236}">
                    <a16:creationId xmlns:a16="http://schemas.microsoft.com/office/drawing/2014/main" id="{5CB24F6C-7377-4205-053B-2A1D21E5E212}"/>
                  </a:ext>
                </a:extLst>
              </p:cNvPr>
              <p:cNvSpPr txBox="1"/>
              <p:nvPr/>
            </p:nvSpPr>
            <p:spPr>
              <a:xfrm>
                <a:off x="1274383" y="28773873"/>
                <a:ext cx="3089201" cy="97174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∆</m:t>
                      </m:r>
                      <m:sSup>
                        <m:sSupPr>
                          <m:ctrlPr>
                            <a:rPr lang="en-U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𝑠𝑒𝑑</m:t>
                          </m:r>
                        </m:e>
                        <m:sup>
                          <m:r>
                            <a:rPr lang="en-US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∗</m:t>
                          </m:r>
                        </m:sup>
                      </m:sSup>
                      <m:r>
                        <a:rPr lang="en-US" sz="2800" i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𝑜</m:t>
                              </m:r>
                            </m:sub>
                          </m:sSub>
                          <m:r>
                            <a:rPr lang="en-US" sz="2800" i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lang="en-US" sz="2800" i="1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800" dirty="0">
                  <a:solidFill>
                    <a:srgbClr val="241B1C"/>
                  </a:solidFill>
                </a:endParaRPr>
              </a:p>
            </p:txBody>
          </p:sp>
        </mc:Choice>
        <mc:Fallback xmlns="">
          <p:sp>
            <p:nvSpPr>
              <p:cNvPr id="666" name="TextBox 665">
                <a:extLst>
                  <a:ext uri="{FF2B5EF4-FFF2-40B4-BE49-F238E27FC236}">
                    <a16:creationId xmlns:a16="http://schemas.microsoft.com/office/drawing/2014/main" id="{5CB24F6C-7377-4205-053B-2A1D21E5E2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4383" y="28773873"/>
                <a:ext cx="3089201" cy="971741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67" name="TextBox 666">
                <a:extLst>
                  <a:ext uri="{FF2B5EF4-FFF2-40B4-BE49-F238E27FC236}">
                    <a16:creationId xmlns:a16="http://schemas.microsoft.com/office/drawing/2014/main" id="{4BBC14CC-0EA1-702D-32F4-507285D0A8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034606" y="29697153"/>
                <a:ext cx="41561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Assistant Medium" pitchFamily="2" charset="-79"/>
                    <a:cs typeface="Assistant Medium" pitchFamily="2" charset="-79"/>
                  </a:rPr>
                  <a:t>: Sediment weight in open traps</a:t>
                </a:r>
                <a:endParaRPr lang="en-US" sz="2000" b="1" dirty="0">
                  <a:solidFill>
                    <a:schemeClr val="bg1"/>
                  </a:solidFill>
                  <a:latin typeface="Assistant Medium" pitchFamily="2" charset="-79"/>
                  <a:cs typeface="Assistant Medium" pitchFamily="2" charset="-79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b>
                        <m:r>
                          <a:rPr lang="en-US" sz="2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bg1"/>
                    </a:solidFill>
                    <a:latin typeface="Assistant Medium" pitchFamily="2" charset="-79"/>
                    <a:cs typeface="Assistant Medium" pitchFamily="2" charset="-79"/>
                  </a:rPr>
                  <a:t> : Sediment weight in closed traps</a:t>
                </a:r>
              </a:p>
            </p:txBody>
          </p:sp>
        </mc:Choice>
        <mc:Fallback xmlns="">
          <p:sp>
            <p:nvSpPr>
              <p:cNvPr id="667" name="TextBox 666">
                <a:extLst>
                  <a:ext uri="{FF2B5EF4-FFF2-40B4-BE49-F238E27FC236}">
                    <a16:creationId xmlns:a16="http://schemas.microsoft.com/office/drawing/2014/main" id="{4BBC14CC-0EA1-702D-32F4-507285D0A8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4606" y="29697153"/>
                <a:ext cx="4156155" cy="707886"/>
              </a:xfrm>
              <a:prstGeom prst="rect">
                <a:avLst/>
              </a:prstGeom>
              <a:blipFill>
                <a:blip r:embed="rId16"/>
                <a:stretch>
                  <a:fillRect t="-5172" b="-146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93" name="Text Placeholder 5">
            <a:extLst>
              <a:ext uri="{FF2B5EF4-FFF2-40B4-BE49-F238E27FC236}">
                <a16:creationId xmlns:a16="http://schemas.microsoft.com/office/drawing/2014/main" id="{59E25AA6-9DC8-6403-BFE1-438265A9B58B}"/>
              </a:ext>
            </a:extLst>
          </p:cNvPr>
          <p:cNvSpPr txBox="1">
            <a:spLocks/>
          </p:cNvSpPr>
          <p:nvPr/>
        </p:nvSpPr>
        <p:spPr>
          <a:xfrm>
            <a:off x="935021" y="30710480"/>
            <a:ext cx="9324880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3. </a:t>
            </a:r>
            <a:r>
              <a:rPr lang="en-US" sz="3200" b="0" u="sng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Water Column Sediment and Bedload Transport</a:t>
            </a:r>
            <a:r>
              <a:rPr lang="en-US" sz="3200" b="0" dirty="0">
                <a:solidFill>
                  <a:schemeClr val="tx1"/>
                </a:solidFill>
                <a:latin typeface="Assistant Medium" pitchFamily="2" charset="-79"/>
                <a:cs typeface="Assistant Medium" pitchFamily="2" charset="-79"/>
              </a:rPr>
              <a:t>:</a:t>
            </a:r>
            <a:endParaRPr lang="en-US" sz="2800" dirty="0">
              <a:solidFill>
                <a:schemeClr val="tx1"/>
              </a:solidFill>
              <a:latin typeface="Assistant Medium" pitchFamily="2" charset="-79"/>
              <a:cs typeface="Assistant Medium" pitchFamily="2" charset="-79"/>
            </a:endParaRPr>
          </a:p>
        </p:txBody>
      </p:sp>
      <p:sp>
        <p:nvSpPr>
          <p:cNvPr id="694" name="TextBox 693">
            <a:extLst>
              <a:ext uri="{FF2B5EF4-FFF2-40B4-BE49-F238E27FC236}">
                <a16:creationId xmlns:a16="http://schemas.microsoft.com/office/drawing/2014/main" id="{89415897-AF2E-1632-160D-F55AF41AC1A6}"/>
              </a:ext>
            </a:extLst>
          </p:cNvPr>
          <p:cNvSpPr txBox="1">
            <a:spLocks/>
          </p:cNvSpPr>
          <p:nvPr/>
        </p:nvSpPr>
        <p:spPr>
          <a:xfrm>
            <a:off x="787166" y="31270844"/>
            <a:ext cx="879772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Deployed a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turbidity sensor 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and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ISCO samplers 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to collect water samples and monitor suspended sediment. Grain size distributions were obtained using a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LISST portable XR 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laser diffraction instrument.</a:t>
            </a:r>
          </a:p>
        </p:txBody>
      </p:sp>
      <p:grpSp>
        <p:nvGrpSpPr>
          <p:cNvPr id="695" name="Group 694">
            <a:extLst>
              <a:ext uri="{FF2B5EF4-FFF2-40B4-BE49-F238E27FC236}">
                <a16:creationId xmlns:a16="http://schemas.microsoft.com/office/drawing/2014/main" id="{27807394-FA0F-E27D-210A-AA64FB6CF919}"/>
              </a:ext>
            </a:extLst>
          </p:cNvPr>
          <p:cNvGrpSpPr/>
          <p:nvPr/>
        </p:nvGrpSpPr>
        <p:grpSpPr>
          <a:xfrm>
            <a:off x="10459337" y="31535344"/>
            <a:ext cx="2141346" cy="545888"/>
            <a:chOff x="9287183" y="4163759"/>
            <a:chExt cx="3027486" cy="545888"/>
          </a:xfrm>
          <a:solidFill>
            <a:srgbClr val="186A8B"/>
          </a:solidFill>
        </p:grpSpPr>
        <p:sp>
          <p:nvSpPr>
            <p:cNvPr id="696" name="TextBox 695">
              <a:extLst>
                <a:ext uri="{FF2B5EF4-FFF2-40B4-BE49-F238E27FC236}">
                  <a16:creationId xmlns:a16="http://schemas.microsoft.com/office/drawing/2014/main" id="{4F56ED7B-DDBC-B9F2-2407-F78A9821124B}"/>
                </a:ext>
              </a:extLst>
            </p:cNvPr>
            <p:cNvSpPr txBox="1"/>
            <p:nvPr/>
          </p:nvSpPr>
          <p:spPr>
            <a:xfrm>
              <a:off x="9287183" y="4163759"/>
              <a:ext cx="3009392" cy="545888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4400" kern="1200" dirty="0"/>
            </a:p>
          </p:txBody>
        </p:sp>
        <p:sp>
          <p:nvSpPr>
            <p:cNvPr id="698" name="TextBox 3">
              <a:extLst>
                <a:ext uri="{FF2B5EF4-FFF2-40B4-BE49-F238E27FC236}">
                  <a16:creationId xmlns:a16="http://schemas.microsoft.com/office/drawing/2014/main" id="{B286E417-FA66-9D1B-AF6B-3818C68335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46400" y="4401869"/>
              <a:ext cx="2685412" cy="307777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just"/>
              <a:r>
                <a:rPr lang="en-US" altLang="es-AR" sz="1400" dirty="0">
                  <a:solidFill>
                    <a:schemeClr val="bg1"/>
                  </a:solidFill>
                  <a:latin typeface="Abadi" panose="020B0604020104020204" pitchFamily="34" charset="0"/>
                  <a:ea typeface="Calibri" panose="020F0502020204030204" pitchFamily="34" charset="0"/>
                  <a:cs typeface="Assistant Medium" pitchFamily="2" charset="0"/>
                </a:rPr>
                <a:t>YSI EXO2 Sonde </a:t>
              </a:r>
            </a:p>
          </p:txBody>
        </p:sp>
        <p:sp>
          <p:nvSpPr>
            <p:cNvPr id="697" name="TextBox 25">
              <a:extLst>
                <a:ext uri="{FF2B5EF4-FFF2-40B4-BE49-F238E27FC236}">
                  <a16:creationId xmlns:a16="http://schemas.microsoft.com/office/drawing/2014/main" id="{7751B621-DEA9-AA20-9960-CFF7B0D7C8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564492" y="4163759"/>
              <a:ext cx="2750177" cy="33855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r>
                <a:rPr lang="en-US" altLang="es-AR" sz="1600" b="1" dirty="0">
                  <a:solidFill>
                    <a:schemeClr val="bg1"/>
                  </a:solidFill>
                  <a:latin typeface="Abadi" panose="020B0604020104020204" pitchFamily="34" charset="0"/>
                  <a:ea typeface="Calibri" panose="020F0502020204030204" pitchFamily="34" charset="0"/>
                  <a:cs typeface="Assistant Medium"/>
                </a:rPr>
                <a:t>Turbidity</a:t>
              </a:r>
              <a:endParaRPr lang="en-US" altLang="es-AR" sz="1600" dirty="0">
                <a:solidFill>
                  <a:schemeClr val="bg1"/>
                </a:solidFill>
                <a:latin typeface="Abadi" panose="020B0604020104020204" pitchFamily="34" charset="0"/>
                <a:ea typeface="Calibri" panose="020F0502020204030204" pitchFamily="34" charset="0"/>
                <a:cs typeface="Assistant Medium"/>
              </a:endParaRPr>
            </a:p>
          </p:txBody>
        </p:sp>
      </p:grpSp>
      <p:grpSp>
        <p:nvGrpSpPr>
          <p:cNvPr id="706" name="Group 705">
            <a:extLst>
              <a:ext uri="{FF2B5EF4-FFF2-40B4-BE49-F238E27FC236}">
                <a16:creationId xmlns:a16="http://schemas.microsoft.com/office/drawing/2014/main" id="{333DEAF5-A502-E585-E940-64343D405783}"/>
              </a:ext>
            </a:extLst>
          </p:cNvPr>
          <p:cNvGrpSpPr/>
          <p:nvPr/>
        </p:nvGrpSpPr>
        <p:grpSpPr>
          <a:xfrm>
            <a:off x="9708103" y="31354186"/>
            <a:ext cx="912344" cy="901408"/>
            <a:chOff x="7144875" y="3131258"/>
            <a:chExt cx="1043487" cy="1036002"/>
          </a:xfrm>
        </p:grpSpPr>
        <p:sp>
          <p:nvSpPr>
            <p:cNvPr id="707" name="Oval 706">
              <a:extLst>
                <a:ext uri="{FF2B5EF4-FFF2-40B4-BE49-F238E27FC236}">
                  <a16:creationId xmlns:a16="http://schemas.microsoft.com/office/drawing/2014/main" id="{BBB4AC0F-D7A9-9E39-3242-9C8FCE6C5FD3}"/>
                </a:ext>
              </a:extLst>
            </p:cNvPr>
            <p:cNvSpPr/>
            <p:nvPr/>
          </p:nvSpPr>
          <p:spPr>
            <a:xfrm>
              <a:off x="7165666" y="3173942"/>
              <a:ext cx="1001905" cy="950631"/>
            </a:xfrm>
            <a:prstGeom prst="ellipse">
              <a:avLst/>
            </a:prstGeom>
            <a:solidFill>
              <a:srgbClr val="7FCDBB"/>
            </a:solidFill>
            <a:ln>
              <a:solidFill>
                <a:srgbClr val="7FCDBB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1400"/>
            </a:p>
          </p:txBody>
        </p:sp>
        <p:pic>
          <p:nvPicPr>
            <p:cNvPr id="708" name="Picture 707" descr="YSI EXO2 Multiparameter Water Quality Sonde | ysi.com">
              <a:extLst>
                <a:ext uri="{FF2B5EF4-FFF2-40B4-BE49-F238E27FC236}">
                  <a16:creationId xmlns:a16="http://schemas.microsoft.com/office/drawing/2014/main" id="{6959669D-B107-ACAB-568A-BDB97DA793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4848481">
              <a:off x="7148618" y="3127515"/>
              <a:ext cx="1036002" cy="1043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09" name="Group 708">
            <a:extLst>
              <a:ext uri="{FF2B5EF4-FFF2-40B4-BE49-F238E27FC236}">
                <a16:creationId xmlns:a16="http://schemas.microsoft.com/office/drawing/2014/main" id="{D0070788-600B-158A-0076-79A0792EF0C7}"/>
              </a:ext>
            </a:extLst>
          </p:cNvPr>
          <p:cNvGrpSpPr/>
          <p:nvPr/>
        </p:nvGrpSpPr>
        <p:grpSpPr>
          <a:xfrm>
            <a:off x="10259851" y="32345861"/>
            <a:ext cx="2340832" cy="642117"/>
            <a:chOff x="9287181" y="4163758"/>
            <a:chExt cx="3253036" cy="642117"/>
          </a:xfrm>
        </p:grpSpPr>
        <p:sp>
          <p:nvSpPr>
            <p:cNvPr id="710" name="TextBox 709">
              <a:extLst>
                <a:ext uri="{FF2B5EF4-FFF2-40B4-BE49-F238E27FC236}">
                  <a16:creationId xmlns:a16="http://schemas.microsoft.com/office/drawing/2014/main" id="{AD9A800B-21F1-BFE7-8ACB-3C360554E78F}"/>
                </a:ext>
              </a:extLst>
            </p:cNvPr>
            <p:cNvSpPr txBox="1"/>
            <p:nvPr/>
          </p:nvSpPr>
          <p:spPr>
            <a:xfrm>
              <a:off x="9287181" y="4163758"/>
              <a:ext cx="3253036" cy="642117"/>
            </a:xfrm>
            <a:prstGeom prst="rect">
              <a:avLst/>
            </a:prstGeom>
            <a:solidFill>
              <a:srgbClr val="186A8B"/>
            </a:solidFill>
            <a:ln>
              <a:solidFill>
                <a:srgbClr val="186A8B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4400" kern="1200" dirty="0"/>
            </a:p>
          </p:txBody>
        </p:sp>
        <p:sp>
          <p:nvSpPr>
            <p:cNvPr id="711" name="TextBox 25">
              <a:extLst>
                <a:ext uri="{FF2B5EF4-FFF2-40B4-BE49-F238E27FC236}">
                  <a16:creationId xmlns:a16="http://schemas.microsoft.com/office/drawing/2014/main" id="{D3342BEB-2A79-93BD-C5C3-F2DB7920F7B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90554" y="4163758"/>
              <a:ext cx="2811504" cy="338554"/>
            </a:xfrm>
            <a:prstGeom prst="rect">
              <a:avLst/>
            </a:prstGeom>
            <a:solidFill>
              <a:srgbClr val="186A8B"/>
            </a:solidFill>
            <a:ln w="9525">
              <a:solidFill>
                <a:srgbClr val="186A8B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r>
                <a:rPr lang="en-US" altLang="es-AR" sz="1600" b="1" dirty="0">
                  <a:solidFill>
                    <a:schemeClr val="bg1"/>
                  </a:solidFill>
                  <a:latin typeface="Abadi" panose="020B0604020104020204" pitchFamily="34" charset="0"/>
                  <a:ea typeface="Calibri" panose="020F0502020204030204" pitchFamily="34" charset="0"/>
                  <a:cs typeface="Assistant Medium"/>
                </a:rPr>
                <a:t>Suspended Sediment</a:t>
              </a:r>
              <a:endParaRPr lang="en-US" altLang="es-AR" sz="1600" dirty="0">
                <a:solidFill>
                  <a:schemeClr val="bg1"/>
                </a:solidFill>
                <a:latin typeface="Abadi" panose="020B0604020104020204" pitchFamily="34" charset="0"/>
                <a:ea typeface="Calibri" panose="020F0502020204030204" pitchFamily="34" charset="0"/>
                <a:cs typeface="Assistant Medium"/>
              </a:endParaRPr>
            </a:p>
          </p:txBody>
        </p:sp>
        <p:sp>
          <p:nvSpPr>
            <p:cNvPr id="731" name="TextBox 3">
              <a:extLst>
                <a:ext uri="{FF2B5EF4-FFF2-40B4-BE49-F238E27FC236}">
                  <a16:creationId xmlns:a16="http://schemas.microsoft.com/office/drawing/2014/main" id="{B85CB1E0-C380-0B5A-C44F-4B7CD0AAE5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53508" y="4486845"/>
              <a:ext cx="2886709" cy="307777"/>
            </a:xfrm>
            <a:prstGeom prst="rect">
              <a:avLst/>
            </a:prstGeom>
            <a:solidFill>
              <a:srgbClr val="186A8B"/>
            </a:solidFill>
            <a:ln w="9525">
              <a:solidFill>
                <a:srgbClr val="186A8B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just"/>
              <a:r>
                <a:rPr lang="en-US" altLang="es-AR" sz="1400" dirty="0">
                  <a:solidFill>
                    <a:schemeClr val="bg1"/>
                  </a:solidFill>
                  <a:latin typeface="Abadi" panose="020B0604020104020204" pitchFamily="34" charset="0"/>
                  <a:ea typeface="Calibri" panose="020F0502020204030204" pitchFamily="34" charset="0"/>
                  <a:cs typeface="Assistant Medium" pitchFamily="2" charset="0"/>
                </a:rPr>
                <a:t>Portable ISCO samplers</a:t>
              </a:r>
            </a:p>
          </p:txBody>
        </p:sp>
      </p:grpSp>
      <p:grpSp>
        <p:nvGrpSpPr>
          <p:cNvPr id="732" name="Group 731">
            <a:extLst>
              <a:ext uri="{FF2B5EF4-FFF2-40B4-BE49-F238E27FC236}">
                <a16:creationId xmlns:a16="http://schemas.microsoft.com/office/drawing/2014/main" id="{C0E35BBC-BE91-C0B4-7C10-73F4CF83B416}"/>
              </a:ext>
            </a:extLst>
          </p:cNvPr>
          <p:cNvGrpSpPr/>
          <p:nvPr/>
        </p:nvGrpSpPr>
        <p:grpSpPr>
          <a:xfrm>
            <a:off x="9695857" y="32174781"/>
            <a:ext cx="883614" cy="882285"/>
            <a:chOff x="7045972" y="3315069"/>
            <a:chExt cx="1039560" cy="1042377"/>
          </a:xfrm>
        </p:grpSpPr>
        <p:sp>
          <p:nvSpPr>
            <p:cNvPr id="734" name="Oval 733">
              <a:extLst>
                <a:ext uri="{FF2B5EF4-FFF2-40B4-BE49-F238E27FC236}">
                  <a16:creationId xmlns:a16="http://schemas.microsoft.com/office/drawing/2014/main" id="{14F6EFC4-FD29-32B2-8330-236C18113311}"/>
                </a:ext>
              </a:extLst>
            </p:cNvPr>
            <p:cNvSpPr/>
            <p:nvPr/>
          </p:nvSpPr>
          <p:spPr>
            <a:xfrm>
              <a:off x="7064800" y="3395036"/>
              <a:ext cx="1001905" cy="950631"/>
            </a:xfrm>
            <a:prstGeom prst="ellipse">
              <a:avLst/>
            </a:prstGeom>
            <a:solidFill>
              <a:srgbClr val="7FCDBB"/>
            </a:solidFill>
            <a:ln>
              <a:solidFill>
                <a:srgbClr val="7FCDBB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sz="1400"/>
            </a:p>
          </p:txBody>
        </p:sp>
        <p:pic>
          <p:nvPicPr>
            <p:cNvPr id="735" name="Picture 52" descr="Teledyne Isco Portable Sampler - Rent | Eco-Rental Solutions">
              <a:extLst>
                <a:ext uri="{FF2B5EF4-FFF2-40B4-BE49-F238E27FC236}">
                  <a16:creationId xmlns:a16="http://schemas.microsoft.com/office/drawing/2014/main" id="{46803BDE-FB01-8AA6-61D9-B778A5E127E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45972" y="3315069"/>
              <a:ext cx="1039560" cy="1042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81AD91F7-FFA3-6C37-FACF-A3AEC92213FB}"/>
              </a:ext>
            </a:extLst>
          </p:cNvPr>
          <p:cNvGrpSpPr/>
          <p:nvPr/>
        </p:nvGrpSpPr>
        <p:grpSpPr>
          <a:xfrm>
            <a:off x="1146011" y="33282531"/>
            <a:ext cx="1986031" cy="1963957"/>
            <a:chOff x="3742661" y="3454400"/>
            <a:chExt cx="3003168" cy="2875929"/>
          </a:xfrm>
        </p:grpSpPr>
        <p:pic>
          <p:nvPicPr>
            <p:cNvPr id="737" name="Picture 736" descr="A screen shot of a video game&#10;&#10;Description automatically generated">
              <a:extLst>
                <a:ext uri="{FF2B5EF4-FFF2-40B4-BE49-F238E27FC236}">
                  <a16:creationId xmlns:a16="http://schemas.microsoft.com/office/drawing/2014/main" id="{36FCC3CA-2565-914E-BFE2-B72EA769F3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69" t="9958" r="40146" b="27021"/>
            <a:stretch/>
          </p:blipFill>
          <p:spPr>
            <a:xfrm>
              <a:off x="3742661" y="3454400"/>
              <a:ext cx="3003168" cy="2875929"/>
            </a:xfrm>
            <a:prstGeom prst="rect">
              <a:avLst/>
            </a:prstGeom>
          </p:spPr>
        </p:pic>
        <p:sp>
          <p:nvSpPr>
            <p:cNvPr id="738" name="TextBox 737">
              <a:extLst>
                <a:ext uri="{FF2B5EF4-FFF2-40B4-BE49-F238E27FC236}">
                  <a16:creationId xmlns:a16="http://schemas.microsoft.com/office/drawing/2014/main" id="{FBCE4042-1F8C-85EA-824D-97D5D7F6F7F8}"/>
                </a:ext>
              </a:extLst>
            </p:cNvPr>
            <p:cNvSpPr txBox="1"/>
            <p:nvPr/>
          </p:nvSpPr>
          <p:spPr>
            <a:xfrm>
              <a:off x="4141261" y="3930079"/>
              <a:ext cx="2357585" cy="405625"/>
            </a:xfrm>
            <a:prstGeom prst="rect">
              <a:avLst/>
            </a:prstGeom>
            <a:solidFill>
              <a:srgbClr val="10706F"/>
            </a:solidFill>
            <a:ln>
              <a:solidFill>
                <a:srgbClr val="10706F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kern="100" dirty="0">
                  <a:solidFill>
                    <a:srgbClr val="FFFFFF"/>
                  </a:solidFill>
                  <a:effectLst/>
                  <a:latin typeface="Assistant Medium" pitchFamily="2" charset="-79"/>
                  <a:ea typeface="Aptos" panose="020B0004020202020204" pitchFamily="34" charset="0"/>
                  <a:cs typeface="Assistant Medium" pitchFamily="2" charset="-79"/>
                </a:rPr>
                <a:t>Sand in suspension</a:t>
              </a:r>
              <a:endParaRPr lang="en-US" sz="1200" dirty="0">
                <a:solidFill>
                  <a:srgbClr val="FFFFFF"/>
                </a:solidFill>
                <a:latin typeface="Assistant Medium" pitchFamily="2" charset="-79"/>
                <a:cs typeface="Assistant Medium" pitchFamily="2" charset="-79"/>
              </a:endParaRPr>
            </a:p>
          </p:txBody>
        </p:sp>
        <p:sp>
          <p:nvSpPr>
            <p:cNvPr id="739" name="TextBox 738">
              <a:extLst>
                <a:ext uri="{FF2B5EF4-FFF2-40B4-BE49-F238E27FC236}">
                  <a16:creationId xmlns:a16="http://schemas.microsoft.com/office/drawing/2014/main" id="{47DE5609-A4C4-6955-BED3-387CD9D798B6}"/>
                </a:ext>
              </a:extLst>
            </p:cNvPr>
            <p:cNvSpPr txBox="1"/>
            <p:nvPr/>
          </p:nvSpPr>
          <p:spPr>
            <a:xfrm>
              <a:off x="4194833" y="4799806"/>
              <a:ext cx="2259173" cy="405625"/>
            </a:xfrm>
            <a:prstGeom prst="rect">
              <a:avLst/>
            </a:prstGeom>
            <a:solidFill>
              <a:srgbClr val="10706F"/>
            </a:solidFill>
            <a:ln>
              <a:solidFill>
                <a:srgbClr val="10706F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200" kern="100" dirty="0">
                  <a:solidFill>
                    <a:srgbClr val="FFFFFF"/>
                  </a:solidFill>
                  <a:effectLst/>
                  <a:latin typeface="Assistant Medium" pitchFamily="2" charset="-79"/>
                  <a:ea typeface="Aptos" panose="020B0004020202020204" pitchFamily="34" charset="0"/>
                  <a:cs typeface="Assistant Medium" pitchFamily="2" charset="-79"/>
                </a:rPr>
                <a:t>Sand as bedload</a:t>
              </a:r>
              <a:endParaRPr lang="en-US" sz="1200" dirty="0">
                <a:solidFill>
                  <a:srgbClr val="FFFFFF"/>
                </a:solidFill>
                <a:latin typeface="Assistant Medium" pitchFamily="2" charset="-79"/>
                <a:cs typeface="Assistant Medium" pitchFamily="2" charset="-79"/>
              </a:endParaRPr>
            </a:p>
          </p:txBody>
        </p:sp>
      </p:grpSp>
      <p:pic>
        <p:nvPicPr>
          <p:cNvPr id="740" name="Picture 739">
            <a:extLst>
              <a:ext uri="{FF2B5EF4-FFF2-40B4-BE49-F238E27FC236}">
                <a16:creationId xmlns:a16="http://schemas.microsoft.com/office/drawing/2014/main" id="{D427ADCE-94AD-1F96-38DE-868F6371876A}"/>
              </a:ext>
            </a:extLst>
          </p:cNvPr>
          <p:cNvPicPr>
            <a:picLocks noChangeAspect="1"/>
          </p:cNvPicPr>
          <p:nvPr/>
        </p:nvPicPr>
        <p:blipFill>
          <a:blip r:embed="rId20"/>
          <a:srcRect t="7681"/>
          <a:stretch/>
        </p:blipFill>
        <p:spPr>
          <a:xfrm>
            <a:off x="3132042" y="33282532"/>
            <a:ext cx="1595529" cy="196395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41" name="TextBox 740">
                <a:extLst>
                  <a:ext uri="{FF2B5EF4-FFF2-40B4-BE49-F238E27FC236}">
                    <a16:creationId xmlns:a16="http://schemas.microsoft.com/office/drawing/2014/main" id="{2BD8E87C-A655-A07F-9DBE-0E0EFF51B9B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996685" y="33381299"/>
                <a:ext cx="7495590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Assistant Medium" pitchFamily="2" charset="-79"/>
                    <a:cs typeface="Assistant Medium" pitchFamily="2" charset="-79"/>
                  </a:rPr>
                  <a:t>Bedload samples were obtained during spring high flow events and bedload transport was estimated through critical shear stress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cs typeface="Assistant Medium" pitchFamily="2" charset="-79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ssistant Medium" pitchFamily="2" charset="-79"/>
                          </a:rPr>
                          <m:t>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ssistant Medium" pitchFamily="2" charset="-79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>
                    <a:latin typeface="Assistant Medium" pitchFamily="2" charset="-79"/>
                    <a:cs typeface="Assistant Medium" pitchFamily="2" charset="-79"/>
                  </a:rPr>
                  <a:t>) analysis from </a:t>
                </a:r>
                <a:r>
                  <a:rPr lang="en-US" sz="2800" dirty="0">
                    <a:solidFill>
                      <a:srgbClr val="1D91C0"/>
                    </a:solidFill>
                    <a:latin typeface="Assistant Medium" pitchFamily="2" charset="-79"/>
                    <a:cs typeface="Assistant Medium" pitchFamily="2" charset="-79"/>
                  </a:rPr>
                  <a:t>Wilcock and Kenworthy, 2002 </a:t>
                </a:r>
              </a:p>
            </p:txBody>
          </p:sp>
        </mc:Choice>
        <mc:Fallback>
          <p:sp>
            <p:nvSpPr>
              <p:cNvPr id="741" name="TextBox 740">
                <a:extLst>
                  <a:ext uri="{FF2B5EF4-FFF2-40B4-BE49-F238E27FC236}">
                    <a16:creationId xmlns:a16="http://schemas.microsoft.com/office/drawing/2014/main" id="{2BD8E87C-A655-A07F-9DBE-0E0EFF51B9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96685" y="33381299"/>
                <a:ext cx="7495590" cy="1815882"/>
              </a:xfrm>
              <a:prstGeom prst="rect">
                <a:avLst/>
              </a:prstGeom>
              <a:blipFill>
                <a:blip r:embed="rId21"/>
                <a:stretch>
                  <a:fillRect l="-1465" t="-3356" r="-2522" b="-8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43" name="Picture 742" descr="A graph of a trap sediment&#10;&#10;Description automatically generated with medium confidence">
            <a:extLst>
              <a:ext uri="{FF2B5EF4-FFF2-40B4-BE49-F238E27FC236}">
                <a16:creationId xmlns:a16="http://schemas.microsoft.com/office/drawing/2014/main" id="{51A90733-E65E-A9A3-2140-D0468155EF3E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64" b="11791"/>
          <a:stretch/>
        </p:blipFill>
        <p:spPr>
          <a:xfrm>
            <a:off x="20500841" y="5281161"/>
            <a:ext cx="5836508" cy="4660207"/>
          </a:xfrm>
          <a:prstGeom prst="rect">
            <a:avLst/>
          </a:prstGeom>
        </p:spPr>
      </p:pic>
      <p:sp>
        <p:nvSpPr>
          <p:cNvPr id="744" name="Rectangle 743">
            <a:extLst>
              <a:ext uri="{FF2B5EF4-FFF2-40B4-BE49-F238E27FC236}">
                <a16:creationId xmlns:a16="http://schemas.microsoft.com/office/drawing/2014/main" id="{05CC256D-7A7A-4622-D1B5-8CCB5E8F8F92}"/>
              </a:ext>
            </a:extLst>
          </p:cNvPr>
          <p:cNvSpPr/>
          <p:nvPr/>
        </p:nvSpPr>
        <p:spPr>
          <a:xfrm>
            <a:off x="19733946" y="5807518"/>
            <a:ext cx="408338" cy="886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5" name="Rectangle 744">
            <a:extLst>
              <a:ext uri="{FF2B5EF4-FFF2-40B4-BE49-F238E27FC236}">
                <a16:creationId xmlns:a16="http://schemas.microsoft.com/office/drawing/2014/main" id="{62564242-0797-4D65-D422-8D762C79777A}"/>
              </a:ext>
            </a:extLst>
          </p:cNvPr>
          <p:cNvSpPr/>
          <p:nvPr/>
        </p:nvSpPr>
        <p:spPr>
          <a:xfrm>
            <a:off x="20246225" y="5807518"/>
            <a:ext cx="408338" cy="886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6" name="Rectangle 745">
            <a:extLst>
              <a:ext uri="{FF2B5EF4-FFF2-40B4-BE49-F238E27FC236}">
                <a16:creationId xmlns:a16="http://schemas.microsoft.com/office/drawing/2014/main" id="{880C624E-EFD1-3182-D156-9BC79598E17F}"/>
              </a:ext>
            </a:extLst>
          </p:cNvPr>
          <p:cNvSpPr/>
          <p:nvPr/>
        </p:nvSpPr>
        <p:spPr>
          <a:xfrm>
            <a:off x="20246225" y="6694445"/>
            <a:ext cx="408338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47" name="Straight Connector 746">
            <a:extLst>
              <a:ext uri="{FF2B5EF4-FFF2-40B4-BE49-F238E27FC236}">
                <a16:creationId xmlns:a16="http://schemas.microsoft.com/office/drawing/2014/main" id="{B30813E4-14DE-89D0-B0FA-889B66DCF822}"/>
              </a:ext>
            </a:extLst>
          </p:cNvPr>
          <p:cNvCxnSpPr>
            <a:cxnSpLocks/>
          </p:cNvCxnSpPr>
          <p:nvPr/>
        </p:nvCxnSpPr>
        <p:spPr>
          <a:xfrm flipH="1">
            <a:off x="19524396" y="7288656"/>
            <a:ext cx="1130167" cy="0"/>
          </a:xfrm>
          <a:prstGeom prst="line">
            <a:avLst/>
          </a:prstGeom>
          <a:ln w="19050" cap="flat" cmpd="sng" algn="ctr">
            <a:solidFill>
              <a:schemeClr val="accent6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48" name="Rectangle 747">
            <a:extLst>
              <a:ext uri="{FF2B5EF4-FFF2-40B4-BE49-F238E27FC236}">
                <a16:creationId xmlns:a16="http://schemas.microsoft.com/office/drawing/2014/main" id="{766600D9-A4DA-AB09-92BD-4FCE3402044A}"/>
              </a:ext>
            </a:extLst>
          </p:cNvPr>
          <p:cNvSpPr/>
          <p:nvPr/>
        </p:nvSpPr>
        <p:spPr>
          <a:xfrm>
            <a:off x="19772046" y="5976587"/>
            <a:ext cx="333376" cy="66913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9" name="Rectangle 748">
            <a:extLst>
              <a:ext uri="{FF2B5EF4-FFF2-40B4-BE49-F238E27FC236}">
                <a16:creationId xmlns:a16="http://schemas.microsoft.com/office/drawing/2014/main" id="{97DB7CE1-F22D-1AC0-62B6-33328BE32443}"/>
              </a:ext>
            </a:extLst>
          </p:cNvPr>
          <p:cNvSpPr/>
          <p:nvPr/>
        </p:nvSpPr>
        <p:spPr>
          <a:xfrm>
            <a:off x="20283706" y="6393306"/>
            <a:ext cx="333376" cy="25241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0" name="Rectangle 749">
            <a:extLst>
              <a:ext uri="{FF2B5EF4-FFF2-40B4-BE49-F238E27FC236}">
                <a16:creationId xmlns:a16="http://schemas.microsoft.com/office/drawing/2014/main" id="{54DCE6A5-2396-70B9-19B1-3A4E71AAE243}"/>
              </a:ext>
            </a:extLst>
          </p:cNvPr>
          <p:cNvSpPr/>
          <p:nvPr/>
        </p:nvSpPr>
        <p:spPr>
          <a:xfrm>
            <a:off x="19723601" y="7882868"/>
            <a:ext cx="408338" cy="886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1" name="Rectangle 750">
            <a:extLst>
              <a:ext uri="{FF2B5EF4-FFF2-40B4-BE49-F238E27FC236}">
                <a16:creationId xmlns:a16="http://schemas.microsoft.com/office/drawing/2014/main" id="{69CA336A-3324-1ECD-2766-DA889303D364}"/>
              </a:ext>
            </a:extLst>
          </p:cNvPr>
          <p:cNvSpPr/>
          <p:nvPr/>
        </p:nvSpPr>
        <p:spPr>
          <a:xfrm>
            <a:off x="20235880" y="7882868"/>
            <a:ext cx="408338" cy="8869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2" name="Rectangle 751">
            <a:extLst>
              <a:ext uri="{FF2B5EF4-FFF2-40B4-BE49-F238E27FC236}">
                <a16:creationId xmlns:a16="http://schemas.microsoft.com/office/drawing/2014/main" id="{31ECB28F-3D8C-DB22-8CBB-62CB4C1FB82D}"/>
              </a:ext>
            </a:extLst>
          </p:cNvPr>
          <p:cNvSpPr/>
          <p:nvPr/>
        </p:nvSpPr>
        <p:spPr>
          <a:xfrm>
            <a:off x="20235880" y="8769795"/>
            <a:ext cx="408338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3" name="Rectangle 752">
            <a:extLst>
              <a:ext uri="{FF2B5EF4-FFF2-40B4-BE49-F238E27FC236}">
                <a16:creationId xmlns:a16="http://schemas.microsoft.com/office/drawing/2014/main" id="{2F73ECE9-C8A2-3790-DE43-64758976BF95}"/>
              </a:ext>
            </a:extLst>
          </p:cNvPr>
          <p:cNvSpPr/>
          <p:nvPr/>
        </p:nvSpPr>
        <p:spPr>
          <a:xfrm>
            <a:off x="19759679" y="8539453"/>
            <a:ext cx="333376" cy="181617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4" name="Rectangle 753">
            <a:extLst>
              <a:ext uri="{FF2B5EF4-FFF2-40B4-BE49-F238E27FC236}">
                <a16:creationId xmlns:a16="http://schemas.microsoft.com/office/drawing/2014/main" id="{5E7B290B-15CA-5038-C7E0-04CC145EE033}"/>
              </a:ext>
            </a:extLst>
          </p:cNvPr>
          <p:cNvSpPr/>
          <p:nvPr/>
        </p:nvSpPr>
        <p:spPr>
          <a:xfrm>
            <a:off x="20273361" y="8248253"/>
            <a:ext cx="333376" cy="47281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5" name="TextBox 754">
            <a:extLst>
              <a:ext uri="{FF2B5EF4-FFF2-40B4-BE49-F238E27FC236}">
                <a16:creationId xmlns:a16="http://schemas.microsoft.com/office/drawing/2014/main" id="{F2F8AF08-E0B4-B3A9-7960-7C8E642B6416}"/>
              </a:ext>
            </a:extLst>
          </p:cNvPr>
          <p:cNvSpPr txBox="1"/>
          <p:nvPr/>
        </p:nvSpPr>
        <p:spPr>
          <a:xfrm>
            <a:off x="19706608" y="5442013"/>
            <a:ext cx="1009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badi" panose="020B0604020104020204" pitchFamily="34" charset="0"/>
              </a:rPr>
              <a:t>Wo &gt; Wc</a:t>
            </a:r>
          </a:p>
        </p:txBody>
      </p:sp>
      <p:sp>
        <p:nvSpPr>
          <p:cNvPr id="756" name="TextBox 755">
            <a:extLst>
              <a:ext uri="{FF2B5EF4-FFF2-40B4-BE49-F238E27FC236}">
                <a16:creationId xmlns:a16="http://schemas.microsoft.com/office/drawing/2014/main" id="{CCC4199C-DAC4-E048-2995-8C338E592D9A}"/>
              </a:ext>
            </a:extLst>
          </p:cNvPr>
          <p:cNvSpPr txBox="1"/>
          <p:nvPr/>
        </p:nvSpPr>
        <p:spPr>
          <a:xfrm>
            <a:off x="19694205" y="7556458"/>
            <a:ext cx="10096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badi" panose="020B0604020104020204" pitchFamily="34" charset="0"/>
              </a:rPr>
              <a:t>Wo &lt; Wc</a:t>
            </a:r>
          </a:p>
        </p:txBody>
      </p:sp>
      <p:pic>
        <p:nvPicPr>
          <p:cNvPr id="757" name="Picture 756" descr="A cartoon of a surface with arrows pointing to the ground&#10;&#10;Description automatically generated">
            <a:extLst>
              <a:ext uri="{FF2B5EF4-FFF2-40B4-BE49-F238E27FC236}">
                <a16:creationId xmlns:a16="http://schemas.microsoft.com/office/drawing/2014/main" id="{554FC258-9413-7EE6-88FA-4A08A55B98BF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560" t="23955" r="3485" b="14942"/>
          <a:stretch/>
        </p:blipFill>
        <p:spPr>
          <a:xfrm>
            <a:off x="24474672" y="10264324"/>
            <a:ext cx="1193344" cy="995364"/>
          </a:xfrm>
          <a:prstGeom prst="rect">
            <a:avLst/>
          </a:prstGeom>
        </p:spPr>
      </p:pic>
      <p:pic>
        <p:nvPicPr>
          <p:cNvPr id="758" name="Picture 757" descr="A cartoon of a surface with arrows pointing to the ground&#10;&#10;Description automatically generated">
            <a:extLst>
              <a:ext uri="{FF2B5EF4-FFF2-40B4-BE49-F238E27FC236}">
                <a16:creationId xmlns:a16="http://schemas.microsoft.com/office/drawing/2014/main" id="{FFDF20A1-B0A5-0583-3076-6686CE1D1902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6" t="24002" r="53708" b="14895"/>
          <a:stretch/>
        </p:blipFill>
        <p:spPr>
          <a:xfrm>
            <a:off x="21667525" y="10264323"/>
            <a:ext cx="1219195" cy="995365"/>
          </a:xfrm>
          <a:prstGeom prst="rect">
            <a:avLst/>
          </a:prstGeom>
        </p:spPr>
      </p:pic>
      <p:pic>
        <p:nvPicPr>
          <p:cNvPr id="759" name="Picture 758" descr="A graph of a trap sediment&#10;&#10;Description automatically generated with medium confidence">
            <a:extLst>
              <a:ext uri="{FF2B5EF4-FFF2-40B4-BE49-F238E27FC236}">
                <a16:creationId xmlns:a16="http://schemas.microsoft.com/office/drawing/2014/main" id="{A62482B7-7B97-3B60-F769-24A80B7829D0}"/>
              </a:ext>
            </a:extLst>
          </p:cNvPr>
          <p:cNvPicPr/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1" t="88112" r="17149" b="4544"/>
          <a:stretch/>
        </p:blipFill>
        <p:spPr>
          <a:xfrm>
            <a:off x="22196409" y="8539453"/>
            <a:ext cx="3276600" cy="428625"/>
          </a:xfrm>
          <a:prstGeom prst="rect">
            <a:avLst/>
          </a:prstGeom>
        </p:spPr>
      </p:pic>
      <p:cxnSp>
        <p:nvCxnSpPr>
          <p:cNvPr id="760" name="Straight Connector 759">
            <a:extLst>
              <a:ext uri="{FF2B5EF4-FFF2-40B4-BE49-F238E27FC236}">
                <a16:creationId xmlns:a16="http://schemas.microsoft.com/office/drawing/2014/main" id="{1BA69EB5-3096-4806-30B3-14949DF5C4E3}"/>
              </a:ext>
            </a:extLst>
          </p:cNvPr>
          <p:cNvCxnSpPr>
            <a:cxnSpLocks/>
          </p:cNvCxnSpPr>
          <p:nvPr/>
        </p:nvCxnSpPr>
        <p:spPr>
          <a:xfrm flipV="1">
            <a:off x="23834709" y="10011800"/>
            <a:ext cx="0" cy="1333613"/>
          </a:xfrm>
          <a:prstGeom prst="line">
            <a:avLst/>
          </a:prstGeom>
          <a:ln w="19050" cap="flat" cmpd="sng" algn="ctr">
            <a:solidFill>
              <a:schemeClr val="bg1">
                <a:lumMod val="8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61" name="TextBox 760">
            <a:extLst>
              <a:ext uri="{FF2B5EF4-FFF2-40B4-BE49-F238E27FC236}">
                <a16:creationId xmlns:a16="http://schemas.microsoft.com/office/drawing/2014/main" id="{1FF3D345-09B9-7806-335A-5FAEDB1F1CB5}"/>
              </a:ext>
            </a:extLst>
          </p:cNvPr>
          <p:cNvSpPr txBox="1"/>
          <p:nvPr/>
        </p:nvSpPr>
        <p:spPr>
          <a:xfrm>
            <a:off x="21667524" y="9941369"/>
            <a:ext cx="13303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badi" panose="020B0604020104020204" pitchFamily="34" charset="0"/>
              </a:rPr>
              <a:t>Downwelling</a:t>
            </a:r>
          </a:p>
        </p:txBody>
      </p:sp>
      <p:sp>
        <p:nvSpPr>
          <p:cNvPr id="762" name="TextBox 761">
            <a:extLst>
              <a:ext uri="{FF2B5EF4-FFF2-40B4-BE49-F238E27FC236}">
                <a16:creationId xmlns:a16="http://schemas.microsoft.com/office/drawing/2014/main" id="{9D76CB36-235C-8B47-F5E2-57946EFE65CB}"/>
              </a:ext>
            </a:extLst>
          </p:cNvPr>
          <p:cNvSpPr txBox="1"/>
          <p:nvPr/>
        </p:nvSpPr>
        <p:spPr>
          <a:xfrm>
            <a:off x="24589237" y="9941158"/>
            <a:ext cx="133032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badi" panose="020B0604020104020204" pitchFamily="34" charset="0"/>
              </a:rPr>
              <a:t>Upwelling</a:t>
            </a:r>
          </a:p>
        </p:txBody>
      </p:sp>
      <p:sp>
        <p:nvSpPr>
          <p:cNvPr id="763" name="Rectangle 762">
            <a:extLst>
              <a:ext uri="{FF2B5EF4-FFF2-40B4-BE49-F238E27FC236}">
                <a16:creationId xmlns:a16="http://schemas.microsoft.com/office/drawing/2014/main" id="{AA057AFF-AF93-EA39-B379-3A966E246D27}"/>
              </a:ext>
            </a:extLst>
          </p:cNvPr>
          <p:cNvSpPr/>
          <p:nvPr/>
        </p:nvSpPr>
        <p:spPr>
          <a:xfrm>
            <a:off x="22534296" y="4949898"/>
            <a:ext cx="266700" cy="27500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TextBox 763">
            <a:extLst>
              <a:ext uri="{FF2B5EF4-FFF2-40B4-BE49-F238E27FC236}">
                <a16:creationId xmlns:a16="http://schemas.microsoft.com/office/drawing/2014/main" id="{A689D215-D6C6-2FD1-FF2B-5C054F8694F9}"/>
              </a:ext>
            </a:extLst>
          </p:cNvPr>
          <p:cNvSpPr txBox="1"/>
          <p:nvPr/>
        </p:nvSpPr>
        <p:spPr>
          <a:xfrm>
            <a:off x="22534296" y="4939361"/>
            <a:ext cx="28530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Assistant Medium" pitchFamily="2" charset="-79"/>
                <a:cs typeface="Assistant Medium" pitchFamily="2" charset="-79"/>
              </a:rPr>
              <a:t>Total Trapped Sediment    </a:t>
            </a:r>
            <a:r>
              <a:rPr lang="en-US" dirty="0">
                <a:solidFill>
                  <a:schemeClr val="bg1"/>
                </a:solidFill>
                <a:highlight>
                  <a:srgbClr val="FFFFFF"/>
                </a:highlight>
                <a:latin typeface="Assistant Medium" pitchFamily="2" charset="-79"/>
                <a:cs typeface="Assistant Medium" pitchFamily="2" charset="-79"/>
              </a:rPr>
              <a:t>.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Assistant Medium" pitchFamily="2" charset="-79"/>
                <a:cs typeface="Assistant Medium" pitchFamily="2" charset="-79"/>
              </a:rPr>
              <a:t>  </a:t>
            </a:r>
          </a:p>
        </p:txBody>
      </p:sp>
      <p:sp>
        <p:nvSpPr>
          <p:cNvPr id="342" name="TextBox 341">
            <a:extLst>
              <a:ext uri="{FF2B5EF4-FFF2-40B4-BE49-F238E27FC236}">
                <a16:creationId xmlns:a16="http://schemas.microsoft.com/office/drawing/2014/main" id="{0E6555FF-1161-4795-AA4B-71555D7B42B3}"/>
              </a:ext>
            </a:extLst>
          </p:cNvPr>
          <p:cNvSpPr txBox="1">
            <a:spLocks/>
          </p:cNvSpPr>
          <p:nvPr/>
        </p:nvSpPr>
        <p:spPr>
          <a:xfrm>
            <a:off x="13552468" y="5192422"/>
            <a:ext cx="580846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Downwelling </a:t>
            </a:r>
            <a:r>
              <a:rPr lang="en-US" sz="2800" dirty="0">
                <a:latin typeface="Assistant Medium"/>
              </a:rPr>
              <a:t>(negative VHF) increases deposition in open traps — ∆sed* is positive, as water carries sediment into the bed.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Near-zero exchange </a:t>
            </a:r>
            <a:r>
              <a:rPr lang="en-US" sz="2800" dirty="0">
                <a:latin typeface="Assistant Medium"/>
              </a:rPr>
              <a:t>(neutral VHF) results in similar deposition between open and closed traps — ∆sed* is close to zero.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Upwelling</a:t>
            </a:r>
            <a:r>
              <a:rPr lang="en-US" sz="2800" dirty="0">
                <a:latin typeface="Assistant Medium"/>
              </a:rPr>
              <a:t> (positive VHF) reduces deposition in open traps — ∆sed* becomes negative, as water moves sediment out of the bed.</a:t>
            </a:r>
          </a:p>
        </p:txBody>
      </p:sp>
      <p:sp>
        <p:nvSpPr>
          <p:cNvPr id="376" name="Rectangle 375">
            <a:extLst>
              <a:ext uri="{FF2B5EF4-FFF2-40B4-BE49-F238E27FC236}">
                <a16:creationId xmlns:a16="http://schemas.microsoft.com/office/drawing/2014/main" id="{54A4C83C-D083-054E-A60A-C6118F1DBD52}"/>
              </a:ext>
            </a:extLst>
          </p:cNvPr>
          <p:cNvSpPr>
            <a:spLocks/>
          </p:cNvSpPr>
          <p:nvPr/>
        </p:nvSpPr>
        <p:spPr>
          <a:xfrm>
            <a:off x="13565806" y="11614322"/>
            <a:ext cx="12882443" cy="5519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F197A5-AC85-BE01-505B-65E9BC91366E}"/>
              </a:ext>
            </a:extLst>
          </p:cNvPr>
          <p:cNvSpPr/>
          <p:nvPr/>
        </p:nvSpPr>
        <p:spPr>
          <a:xfrm>
            <a:off x="13552468" y="17334290"/>
            <a:ext cx="12911700" cy="55196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4DE40B-0D3C-3E97-DF9E-DD08265CDD05}"/>
              </a:ext>
            </a:extLst>
          </p:cNvPr>
          <p:cNvGrpSpPr/>
          <p:nvPr/>
        </p:nvGrpSpPr>
        <p:grpSpPr>
          <a:xfrm>
            <a:off x="13628344" y="11915814"/>
            <a:ext cx="5343219" cy="5134533"/>
            <a:chOff x="13865676" y="19829735"/>
            <a:chExt cx="5858675" cy="6144068"/>
          </a:xfrm>
        </p:grpSpPr>
        <p:pic>
          <p:nvPicPr>
            <p:cNvPr id="4" name="Picture 3" descr="A graph of different types of soil&#10;&#10;AI-generated content may be incorrect.">
              <a:extLst>
                <a:ext uri="{FF2B5EF4-FFF2-40B4-BE49-F238E27FC236}">
                  <a16:creationId xmlns:a16="http://schemas.microsoft.com/office/drawing/2014/main" id="{370E6E99-496E-9906-20BC-CB6F5E8AC8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3865676" y="20115128"/>
              <a:ext cx="5858675" cy="5858675"/>
            </a:xfrm>
            <a:prstGeom prst="rect">
              <a:avLst/>
            </a:prstGeom>
          </p:spPr>
        </p:pic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1AF8DC18-330F-EB3D-D9E7-03FF7292C102}"/>
                </a:ext>
              </a:extLst>
            </p:cNvPr>
            <p:cNvSpPr txBox="1"/>
            <p:nvPr/>
          </p:nvSpPr>
          <p:spPr>
            <a:xfrm>
              <a:off x="14655375" y="19829735"/>
              <a:ext cx="4664720" cy="4051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highlight>
                    <a:srgbClr val="FFFFFF"/>
                  </a:highlight>
                  <a:latin typeface="Assistant Medium" pitchFamily="2" charset="-79"/>
                  <a:cs typeface="Assistant Medium" pitchFamily="2" charset="-79"/>
                </a:rPr>
                <a:t>Trapped Sediment by Grain Size Class </a:t>
              </a:r>
              <a:r>
                <a:rPr lang="en-US" sz="1600" dirty="0">
                  <a:solidFill>
                    <a:schemeClr val="bg1"/>
                  </a:solidFill>
                  <a:highlight>
                    <a:srgbClr val="FFFFFF"/>
                  </a:highlight>
                  <a:latin typeface="Abadi" panose="020B0604020104020204" pitchFamily="34" charset="0"/>
                </a:rPr>
                <a:t>.</a:t>
              </a:r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highlight>
                    <a:srgbClr val="FFFFFF"/>
                  </a:highlight>
                  <a:latin typeface="Abadi" panose="020B0604020104020204" pitchFamily="34" charset="0"/>
                </a:rPr>
                <a:t>  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570A557-692F-561C-92A7-B2239808D140}"/>
              </a:ext>
            </a:extLst>
          </p:cNvPr>
          <p:cNvSpPr txBox="1">
            <a:spLocks/>
          </p:cNvSpPr>
          <p:nvPr/>
        </p:nvSpPr>
        <p:spPr>
          <a:xfrm>
            <a:off x="13663923" y="17338268"/>
            <a:ext cx="1256510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Spring traps collected more total sediment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than summer traps.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This difference was driven by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higher coarse sand deposition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in spring, while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finer sediments (fine sand, silt, clay)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dominated in summer.</a:t>
            </a:r>
          </a:p>
        </p:txBody>
      </p:sp>
      <p:pic>
        <p:nvPicPr>
          <p:cNvPr id="11" name="Picture 10" descr="Several different colored bars&#10;&#10;AI-generated content may be incorrect.">
            <a:extLst>
              <a:ext uri="{FF2B5EF4-FFF2-40B4-BE49-F238E27FC236}">
                <a16:creationId xmlns:a16="http://schemas.microsoft.com/office/drawing/2014/main" id="{2550BDB6-738A-9E89-C8A2-A9C2A7E31E48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8731006" y="18653443"/>
            <a:ext cx="7351707" cy="386685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F7F7E28-E719-7457-EDDD-B3B5782A0249}"/>
              </a:ext>
            </a:extLst>
          </p:cNvPr>
          <p:cNvSpPr txBox="1">
            <a:spLocks/>
          </p:cNvSpPr>
          <p:nvPr/>
        </p:nvSpPr>
        <p:spPr>
          <a:xfrm>
            <a:off x="19101686" y="9534493"/>
            <a:ext cx="2004259" cy="769441"/>
          </a:xfrm>
          <a:prstGeom prst="rect">
            <a:avLst/>
          </a:prstGeom>
          <a:solidFill>
            <a:schemeClr val="bg1"/>
          </a:solidFill>
          <a:ln>
            <a:solidFill>
              <a:srgbClr val="319C9A"/>
            </a:solidFill>
          </a:ln>
        </p:spPr>
        <p:txBody>
          <a:bodyPr wrap="square">
            <a:spAutoFit/>
          </a:bodyPr>
          <a:lstStyle/>
          <a:p>
            <a:r>
              <a:rPr lang="es-CL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C</a:t>
            </a: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oarse Sand          (0.2 – 2 mm)</a:t>
            </a:r>
          </a:p>
          <a:p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Fine Sand           (0.02 – 0.2mm)</a:t>
            </a:r>
          </a:p>
          <a:p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Silt                   (0.002 – 0.02 mm)</a:t>
            </a:r>
          </a:p>
          <a:p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-79"/>
                <a:cs typeface="Assistant Medium" pitchFamily="2" charset="-79"/>
              </a:rPr>
              <a:t>Clay 		   (&lt; 0.002 mm)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3E4903D-1BEB-976F-319F-85F6B492BCCC}"/>
              </a:ext>
            </a:extLst>
          </p:cNvPr>
          <p:cNvSpPr txBox="1">
            <a:spLocks/>
          </p:cNvSpPr>
          <p:nvPr/>
        </p:nvSpPr>
        <p:spPr>
          <a:xfrm>
            <a:off x="13663923" y="18581965"/>
            <a:ext cx="5043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On average, spring traps had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180% more coarse sand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and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56% less fine sediment</a:t>
            </a: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 by weight compared to summer.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This matched water column grain size distributions, where lower concentrations of fines were available in spring compared to summer.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1CA7DA-F07D-D890-FC80-A36B3CD31096}"/>
              </a:ext>
            </a:extLst>
          </p:cNvPr>
          <p:cNvSpPr txBox="1">
            <a:spLocks/>
          </p:cNvSpPr>
          <p:nvPr/>
        </p:nvSpPr>
        <p:spPr>
          <a:xfrm>
            <a:off x="18826899" y="12143494"/>
            <a:ext cx="762135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Coarse sand showed the strongest relationship </a:t>
            </a:r>
            <a:r>
              <a:rPr lang="en-US" sz="2800" dirty="0">
                <a:latin typeface="Assistant Medium"/>
              </a:rPr>
              <a:t>with VHF, out of all grain sizes for both spring (R² = 0.85) and summer (R² = 0.64).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Spring had significant relationships</a:t>
            </a:r>
            <a:r>
              <a:rPr lang="en-US" sz="2800" dirty="0">
                <a:latin typeface="Assistant Medium"/>
              </a:rPr>
              <a:t> between ∆sed* and VHF for all grain sizes, while summer showed no significant patterns for fine sand, silt and clay.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These sediment relationships may result from overall differences in </a:t>
            </a:r>
            <a:r>
              <a:rPr lang="en-US" sz="2800" b="1" dirty="0">
                <a:latin typeface="Assistant Medium"/>
              </a:rPr>
              <a:t>total sediment deposition</a:t>
            </a:r>
            <a:r>
              <a:rPr lang="en-US" sz="2800" dirty="0">
                <a:latin typeface="Assistant Medium"/>
              </a:rPr>
              <a:t> between spring and summer, independent of hyporheic flux.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Assistant Medium"/>
            </a:endParaRPr>
          </a:p>
        </p:txBody>
      </p:sp>
      <p:sp>
        <p:nvSpPr>
          <p:cNvPr id="351" name="TextBox 350">
            <a:extLst>
              <a:ext uri="{FF2B5EF4-FFF2-40B4-BE49-F238E27FC236}">
                <a16:creationId xmlns:a16="http://schemas.microsoft.com/office/drawing/2014/main" id="{2BFEEB7C-77D4-32ED-190A-55055541D77E}"/>
              </a:ext>
            </a:extLst>
          </p:cNvPr>
          <p:cNvSpPr txBox="1">
            <a:spLocks/>
          </p:cNvSpPr>
          <p:nvPr/>
        </p:nvSpPr>
        <p:spPr>
          <a:xfrm>
            <a:off x="13958791" y="10558210"/>
            <a:ext cx="7132031" cy="1384995"/>
          </a:xfrm>
          <a:prstGeom prst="rect">
            <a:avLst/>
          </a:prstGeom>
          <a:solidFill>
            <a:srgbClr val="10706F"/>
          </a:solidFill>
          <a:ln>
            <a:solidFill>
              <a:srgbClr val="1070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sistant Medium"/>
              </a:rPr>
              <a:t>In extreme cases, ∆sed* values reached ±0.5,  meaning VHF increased or decreased sediment deposition </a:t>
            </a:r>
            <a:r>
              <a:rPr lang="en-US" sz="2800" b="1" dirty="0">
                <a:solidFill>
                  <a:schemeClr val="bg1"/>
                </a:solidFill>
                <a:latin typeface="Assistant Medium"/>
              </a:rPr>
              <a:t>by up to 50%.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761511C-7BCA-8EED-C451-EC1A4A40EDF6}"/>
              </a:ext>
            </a:extLst>
          </p:cNvPr>
          <p:cNvSpPr/>
          <p:nvPr/>
        </p:nvSpPr>
        <p:spPr>
          <a:xfrm>
            <a:off x="13536549" y="23139233"/>
            <a:ext cx="12911700" cy="505476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071A38-05C0-5696-ED9D-1E4CB914761B}"/>
              </a:ext>
            </a:extLst>
          </p:cNvPr>
          <p:cNvSpPr txBox="1">
            <a:spLocks/>
          </p:cNvSpPr>
          <p:nvPr/>
        </p:nvSpPr>
        <p:spPr>
          <a:xfrm>
            <a:off x="15027229" y="22608923"/>
            <a:ext cx="9714366" cy="954107"/>
          </a:xfrm>
          <a:prstGeom prst="rect">
            <a:avLst/>
          </a:prstGeom>
          <a:solidFill>
            <a:srgbClr val="10706F"/>
          </a:solidFill>
          <a:ln>
            <a:solidFill>
              <a:srgbClr val="1070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sistant Medium"/>
              </a:rPr>
              <a:t>Higher coarse sand deposition in spring and better coarse sand ∆sed* and VHF  relationship: </a:t>
            </a:r>
            <a:r>
              <a:rPr lang="en-US" sz="2800" b="1" dirty="0">
                <a:solidFill>
                  <a:schemeClr val="bg1"/>
                </a:solidFill>
                <a:latin typeface="Assistant Medium"/>
              </a:rPr>
              <a:t>Bedload transport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7B2F769-C87A-FAB2-B9BF-368C9B53C34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3552468" y="23637072"/>
                <a:ext cx="12931133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b="1" dirty="0">
                    <a:latin typeface="Assistant Medium" pitchFamily="2" charset="-79"/>
                    <a:cs typeface="Assistant Medium" pitchFamily="2" charset="-79"/>
                  </a:rPr>
                  <a:t>Spring flows </a:t>
                </a:r>
                <a:r>
                  <a:rPr lang="en-US" sz="2800" dirty="0">
                    <a:latin typeface="Assistant Medium" pitchFamily="2" charset="-79"/>
                    <a:cs typeface="Assistant Medium" pitchFamily="2" charset="-79"/>
                  </a:rPr>
                  <a:t>were high enough to mobilize coarse sand as bedload and regularly exceeded the critical shear stress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  <a:cs typeface="Assistant Medium" pitchFamily="2" charset="-79"/>
                          </a:rPr>
                        </m:ctrlPr>
                      </m:sSubPr>
                      <m:e>
                        <m:r>
                          <a:rPr lang="en-US" sz="2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ssistant Medium" pitchFamily="2" charset="-79"/>
                          </a:rPr>
                          <m:t>𝜏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  <a:cs typeface="Assistant Medium" pitchFamily="2" charset="-79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>
                    <a:latin typeface="Assistant Medium" pitchFamily="2" charset="-79"/>
                    <a:cs typeface="Assistant Medium" pitchFamily="2" charset="-79"/>
                  </a:rPr>
                  <a:t>*=0.867), while summer flows rarely did. </a:t>
                </a:r>
              </a:p>
            </p:txBody>
          </p:sp>
        </mc:Choice>
        <mc:Fallback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7B2F769-C87A-FAB2-B9BF-368C9B53C3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52468" y="23637072"/>
                <a:ext cx="12931133" cy="954107"/>
              </a:xfrm>
              <a:prstGeom prst="rect">
                <a:avLst/>
              </a:prstGeom>
              <a:blipFill>
                <a:blip r:embed="rId26"/>
                <a:stretch>
                  <a:fillRect l="-849" t="-5732" b="-171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8" name="Picture 37" descr="A graph of a stock market&#10;&#10;AI-generated content may be incorrect.">
            <a:extLst>
              <a:ext uri="{FF2B5EF4-FFF2-40B4-BE49-F238E27FC236}">
                <a16:creationId xmlns:a16="http://schemas.microsoft.com/office/drawing/2014/main" id="{44BC736C-11CC-747F-FB3C-1B4411F64E49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13610100" y="24541697"/>
            <a:ext cx="5863954" cy="347091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F5423C9A-A315-D815-2659-A05DA10D7CDA}"/>
              </a:ext>
            </a:extLst>
          </p:cNvPr>
          <p:cNvSpPr txBox="1">
            <a:spLocks/>
          </p:cNvSpPr>
          <p:nvPr/>
        </p:nvSpPr>
        <p:spPr>
          <a:xfrm>
            <a:off x="19524396" y="24632532"/>
            <a:ext cx="67046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Bedload support this, with spring samples being ~49% coarse sand and 21% gravel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Stronger coarse sand–VHF correlations suggest </a:t>
            </a:r>
            <a:r>
              <a:rPr lang="en-US" sz="2800" b="1" dirty="0">
                <a:latin typeface="Assistant Medium" pitchFamily="2" charset="-79"/>
                <a:cs typeface="Assistant Medium" pitchFamily="2" charset="-79"/>
              </a:rPr>
              <a:t>bedload is responsive to VHF due to sustained riverbed contact.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B4723EEF-4340-C742-0394-5AF9658652E4}"/>
              </a:ext>
            </a:extLst>
          </p:cNvPr>
          <p:cNvSpPr/>
          <p:nvPr/>
        </p:nvSpPr>
        <p:spPr>
          <a:xfrm>
            <a:off x="13548988" y="28363006"/>
            <a:ext cx="12911700" cy="24054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77ED52-B8BE-7264-311B-188481DC822B}"/>
              </a:ext>
            </a:extLst>
          </p:cNvPr>
          <p:cNvSpPr txBox="1">
            <a:spLocks/>
          </p:cNvSpPr>
          <p:nvPr/>
        </p:nvSpPr>
        <p:spPr>
          <a:xfrm>
            <a:off x="19772046" y="27501502"/>
            <a:ext cx="6456979" cy="954107"/>
          </a:xfrm>
          <a:prstGeom prst="rect">
            <a:avLst/>
          </a:prstGeom>
          <a:solidFill>
            <a:srgbClr val="10706F"/>
          </a:solidFill>
          <a:ln>
            <a:solidFill>
              <a:srgbClr val="1070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Assistant Medium"/>
              </a:rPr>
              <a:t>Overall better relationships in spring than in summer: </a:t>
            </a:r>
            <a:r>
              <a:rPr lang="en-US" sz="2800" b="1" dirty="0">
                <a:solidFill>
                  <a:schemeClr val="bg1"/>
                </a:solidFill>
                <a:latin typeface="Assistant Medium"/>
              </a:rPr>
              <a:t>Time in Suspension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6437549-0A5E-F896-42EC-3876E1273C8C}"/>
              </a:ext>
            </a:extLst>
          </p:cNvPr>
          <p:cNvSpPr txBox="1">
            <a:spLocks/>
          </p:cNvSpPr>
          <p:nvPr/>
        </p:nvSpPr>
        <p:spPr>
          <a:xfrm>
            <a:off x="13539334" y="28496560"/>
            <a:ext cx="1293113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Spring sediment stayed suspended ~9x longer, increasing chances of VHF interaction with the water column and driving sediment deposition of all sizes.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Summer short storm durations limited VHF influence, causing worse relationships.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Lower shear-to-settling ratios for summer concentrated fine sediment near the bed, enhancing deposition amounts independent of VHF.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7D71A7-081C-0026-1182-948B5A97D88E}"/>
              </a:ext>
            </a:extLst>
          </p:cNvPr>
          <p:cNvSpPr txBox="1">
            <a:spLocks/>
          </p:cNvSpPr>
          <p:nvPr/>
        </p:nvSpPr>
        <p:spPr>
          <a:xfrm>
            <a:off x="13480907" y="32020913"/>
            <a:ext cx="1337365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Vertical hyporheic flux (VHF) alters sediment deposition by up to 50%. Downwelling enhances deposition while upwelling reduces it.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Longer sediment suspension times will allow longer water column and VHF interaction, enhancing the relationship between ∆sed* and VHF.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  <a:cs typeface="Assistant Medium" pitchFamily="2" charset="-79"/>
              </a:rPr>
              <a:t>Coarse sand being transported as bedload can be affected by VHF as it is closer to the riverbed interface and is readily exposed to VHF. </a:t>
            </a:r>
            <a:endParaRPr lang="en-US" sz="2800" dirty="0">
              <a:latin typeface="Assistant Medium" pitchFamily="2" charset="-79"/>
              <a:cs typeface="Assistant Medium" pitchFamily="2" charset="-79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 pitchFamily="2" charset="-79"/>
                <a:cs typeface="Assistant Medium" pitchFamily="2" charset="-79"/>
              </a:rPr>
              <a:t>Our findings are one of the first demonstrations of the relative contribution of VHF to sediment deposition compared to other effects in mountain streams.</a:t>
            </a:r>
          </a:p>
        </p:txBody>
      </p:sp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6" grpId="0"/>
      <p:bldP spid="744" grpId="0" animBg="1"/>
      <p:bldP spid="745" grpId="0" animBg="1"/>
      <p:bldP spid="746" grpId="0" animBg="1"/>
      <p:bldP spid="748" grpId="0" animBg="1"/>
      <p:bldP spid="749" grpId="0" animBg="1"/>
      <p:bldP spid="750" grpId="0" animBg="1"/>
      <p:bldP spid="751" grpId="0" animBg="1"/>
      <p:bldP spid="752" grpId="0" animBg="1"/>
      <p:bldP spid="753" grpId="0" animBg="1"/>
      <p:bldP spid="754" grpId="0" animBg="1"/>
      <p:bldP spid="755" grpId="0"/>
      <p:bldP spid="756" grpId="0"/>
      <p:bldP spid="761" grpId="0"/>
      <p:bldP spid="762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6320</TotalTime>
  <Words>1106</Words>
  <Application>Microsoft Office PowerPoint</Application>
  <PresentationFormat>Custom</PresentationFormat>
  <Paragraphs>79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Abadi</vt:lpstr>
      <vt:lpstr>Aptos</vt:lpstr>
      <vt:lpstr>Arial</vt:lpstr>
      <vt:lpstr>Assistant Medium</vt:lpstr>
      <vt:lpstr>Calibri</vt:lpstr>
      <vt:lpstr>Calibri Light</vt:lpstr>
      <vt:lpstr>Cambria Math</vt:lpstr>
      <vt:lpstr>PT Sans</vt:lpstr>
      <vt:lpstr>Tenorite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46</cp:revision>
  <dcterms:created xsi:type="dcterms:W3CDTF">2017-04-05T17:51:43Z</dcterms:created>
  <dcterms:modified xsi:type="dcterms:W3CDTF">2025-04-12T23:42:17Z</dcterms:modified>
</cp:coreProperties>
</file>

<file path=docProps/thumbnail.jpeg>
</file>